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56" r:id="rId3"/>
    <p:sldId id="259" r:id="rId4"/>
    <p:sldId id="258" r:id="rId5"/>
    <p:sldId id="261" r:id="rId6"/>
    <p:sldId id="263" r:id="rId7"/>
    <p:sldId id="264" r:id="rId8"/>
    <p:sldId id="260"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F71A"/>
    <a:srgbClr val="003300"/>
    <a:srgbClr val="30E5F8"/>
    <a:srgbClr val="996633"/>
    <a:srgbClr val="FFFFCC"/>
    <a:srgbClr val="F725CA"/>
    <a:srgbClr val="EE7EDE"/>
    <a:srgbClr val="6BEC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2" autoAdjust="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726442-EACB-426E-BAE3-742FC3E03A3C}" type="datetimeFigureOut">
              <a:rPr lang="en-AU" smtClean="0"/>
              <a:t>24/10/2012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9B9E2A-AC46-4245-B992-6AA4A9EBB757}" type="slidenum">
              <a:rPr lang="en-AU" smtClean="0"/>
              <a:t>‹#›</a:t>
            </a:fld>
            <a:endParaRPr lang="en-AU"/>
          </a:p>
        </p:txBody>
      </p:sp>
    </p:spTree>
    <p:extLst>
      <p:ext uri="{BB962C8B-B14F-4D97-AF65-F5344CB8AC3E}">
        <p14:creationId xmlns:p14="http://schemas.microsoft.com/office/powerpoint/2010/main" val="1321800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89B9E2A-AC46-4245-B992-6AA4A9EBB757}" type="slidenum">
              <a:rPr lang="en-AU" smtClean="0"/>
              <a:t>2</a:t>
            </a:fld>
            <a:endParaRPr lang="en-AU"/>
          </a:p>
        </p:txBody>
      </p:sp>
    </p:spTree>
    <p:extLst>
      <p:ext uri="{BB962C8B-B14F-4D97-AF65-F5344CB8AC3E}">
        <p14:creationId xmlns:p14="http://schemas.microsoft.com/office/powerpoint/2010/main" val="1122555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FBCC0FC-33B3-4F25-995B-06384B55DFF1}" type="datetimeFigureOut">
              <a:rPr lang="en-AU" smtClean="0"/>
              <a:t>24/10/2012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90CA3B4-42BF-4974-8184-6DEBF140FAA5}" type="slidenum">
              <a:rPr lang="en-AU" smtClean="0"/>
              <a:t>‹#›</a:t>
            </a:fld>
            <a:endParaRPr lang="en-AU"/>
          </a:p>
        </p:txBody>
      </p:sp>
    </p:spTree>
    <p:extLst>
      <p:ext uri="{BB962C8B-B14F-4D97-AF65-F5344CB8AC3E}">
        <p14:creationId xmlns:p14="http://schemas.microsoft.com/office/powerpoint/2010/main" val="1896516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FBCC0FC-33B3-4F25-995B-06384B55DFF1}" type="datetimeFigureOut">
              <a:rPr lang="en-AU" smtClean="0"/>
              <a:t>24/10/2012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90CA3B4-42BF-4974-8184-6DEBF140FAA5}" type="slidenum">
              <a:rPr lang="en-AU" smtClean="0"/>
              <a:t>‹#›</a:t>
            </a:fld>
            <a:endParaRPr lang="en-AU"/>
          </a:p>
        </p:txBody>
      </p:sp>
    </p:spTree>
    <p:extLst>
      <p:ext uri="{BB962C8B-B14F-4D97-AF65-F5344CB8AC3E}">
        <p14:creationId xmlns:p14="http://schemas.microsoft.com/office/powerpoint/2010/main" val="68869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FBCC0FC-33B3-4F25-995B-06384B55DFF1}" type="datetimeFigureOut">
              <a:rPr lang="en-AU" smtClean="0"/>
              <a:t>24/10/2012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90CA3B4-42BF-4974-8184-6DEBF140FAA5}" type="slidenum">
              <a:rPr lang="en-AU" smtClean="0"/>
              <a:t>‹#›</a:t>
            </a:fld>
            <a:endParaRPr lang="en-AU"/>
          </a:p>
        </p:txBody>
      </p:sp>
    </p:spTree>
    <p:extLst>
      <p:ext uri="{BB962C8B-B14F-4D97-AF65-F5344CB8AC3E}">
        <p14:creationId xmlns:p14="http://schemas.microsoft.com/office/powerpoint/2010/main" val="1879915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AU">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AU">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AU">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AU">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endParaRPr>
            </a:p>
          </p:txBody>
        </p:sp>
      </p:grpSp>
      <p:sp>
        <p:nvSpPr>
          <p:cNvPr id="16394" name="Rectangle 10"/>
          <p:cNvSpPr>
            <a:spLocks noGrp="1" noChangeArrowheads="1"/>
          </p:cNvSpPr>
          <p:nvPr>
            <p:ph type="ctrTitle" sz="quarter"/>
          </p:nvPr>
        </p:nvSpPr>
        <p:spPr>
          <a:xfrm>
            <a:off x="685800" y="1873250"/>
            <a:ext cx="7772400" cy="1555750"/>
          </a:xfrm>
        </p:spPr>
        <p:txBody>
          <a:bodyPr/>
          <a:lstStyle>
            <a:lvl1pPr>
              <a:defRPr sz="4800"/>
            </a:lvl1pPr>
          </a:lstStyle>
          <a:p>
            <a:r>
              <a:rPr lang="en-GB"/>
              <a:t>Click to edit Master title style</a:t>
            </a:r>
          </a:p>
        </p:txBody>
      </p:sp>
      <p:sp>
        <p:nvSpPr>
          <p:cNvPr id="16395"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GB">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endParaRPr lang="en-GB">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DB2815B6-C484-4345-AA67-12D1A8B5B302}"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870972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1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E9C0622C-DFB7-4C3A-852F-B728BC519E2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45639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04A0B3F2-3B4A-41FA-82DC-6302B7458075}"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980137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1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DA4B35A0-67B6-4242-A1F1-A2113C37BE4D}"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407224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1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1BDDC04A-1837-4FB7-81AA-11F4749927FC}"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441150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1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7451F90B-2ECA-4653-BF19-331F017CDDEB}"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75006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90981CAF-C569-4F72-B2AF-F7C1E36B641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064340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01E4ACEA-310E-4AA0-B531-5100C50E3476}"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23819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FBCC0FC-33B3-4F25-995B-06384B55DFF1}" type="datetimeFigureOut">
              <a:rPr lang="en-AU" smtClean="0"/>
              <a:t>24/10/2012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90CA3B4-42BF-4974-8184-6DEBF140FAA5}" type="slidenum">
              <a:rPr lang="en-AU" smtClean="0"/>
              <a:t>‹#›</a:t>
            </a:fld>
            <a:endParaRPr lang="en-AU"/>
          </a:p>
        </p:txBody>
      </p:sp>
    </p:spTree>
    <p:extLst>
      <p:ext uri="{BB962C8B-B14F-4D97-AF65-F5344CB8AC3E}">
        <p14:creationId xmlns:p14="http://schemas.microsoft.com/office/powerpoint/2010/main" val="4073788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75B1DC93-05AB-4B7E-97AC-9E34133E3D42}"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437575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1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D47EEF27-3C17-4200-93A1-8A3D99395006}"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945573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1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D0ADA189-A214-4E23-8F9A-BE783A50AC57}"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615307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Rectangle 1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FAD034C8-4F80-4D55-9F12-3FC0C169AD88}"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4124575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BCC0FC-33B3-4F25-995B-06384B55DFF1}" type="datetimeFigureOut">
              <a:rPr lang="en-AU" smtClean="0"/>
              <a:t>24/10/2012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90CA3B4-42BF-4974-8184-6DEBF140FAA5}" type="slidenum">
              <a:rPr lang="en-AU" smtClean="0"/>
              <a:t>‹#›</a:t>
            </a:fld>
            <a:endParaRPr lang="en-AU"/>
          </a:p>
        </p:txBody>
      </p:sp>
    </p:spTree>
    <p:extLst>
      <p:ext uri="{BB962C8B-B14F-4D97-AF65-F5344CB8AC3E}">
        <p14:creationId xmlns:p14="http://schemas.microsoft.com/office/powerpoint/2010/main" val="1995049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FBCC0FC-33B3-4F25-995B-06384B55DFF1}" type="datetimeFigureOut">
              <a:rPr lang="en-AU" smtClean="0"/>
              <a:t>24/10/2012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90CA3B4-42BF-4974-8184-6DEBF140FAA5}" type="slidenum">
              <a:rPr lang="en-AU" smtClean="0"/>
              <a:t>‹#›</a:t>
            </a:fld>
            <a:endParaRPr lang="en-AU"/>
          </a:p>
        </p:txBody>
      </p:sp>
    </p:spTree>
    <p:extLst>
      <p:ext uri="{BB962C8B-B14F-4D97-AF65-F5344CB8AC3E}">
        <p14:creationId xmlns:p14="http://schemas.microsoft.com/office/powerpoint/2010/main" val="2839286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FBCC0FC-33B3-4F25-995B-06384B55DFF1}" type="datetimeFigureOut">
              <a:rPr lang="en-AU" smtClean="0"/>
              <a:t>24/10/2012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90CA3B4-42BF-4974-8184-6DEBF140FAA5}" type="slidenum">
              <a:rPr lang="en-AU" smtClean="0"/>
              <a:t>‹#›</a:t>
            </a:fld>
            <a:endParaRPr lang="en-AU"/>
          </a:p>
        </p:txBody>
      </p:sp>
    </p:spTree>
    <p:extLst>
      <p:ext uri="{BB962C8B-B14F-4D97-AF65-F5344CB8AC3E}">
        <p14:creationId xmlns:p14="http://schemas.microsoft.com/office/powerpoint/2010/main" val="2431176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FBCC0FC-33B3-4F25-995B-06384B55DFF1}" type="datetimeFigureOut">
              <a:rPr lang="en-AU" smtClean="0"/>
              <a:t>24/10/2012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90CA3B4-42BF-4974-8184-6DEBF140FAA5}" type="slidenum">
              <a:rPr lang="en-AU" smtClean="0"/>
              <a:t>‹#›</a:t>
            </a:fld>
            <a:endParaRPr lang="en-AU"/>
          </a:p>
        </p:txBody>
      </p:sp>
    </p:spTree>
    <p:extLst>
      <p:ext uri="{BB962C8B-B14F-4D97-AF65-F5344CB8AC3E}">
        <p14:creationId xmlns:p14="http://schemas.microsoft.com/office/powerpoint/2010/main" val="4181897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BCC0FC-33B3-4F25-995B-06384B55DFF1}" type="datetimeFigureOut">
              <a:rPr lang="en-AU" smtClean="0"/>
              <a:t>24/10/2012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90CA3B4-42BF-4974-8184-6DEBF140FAA5}" type="slidenum">
              <a:rPr lang="en-AU" smtClean="0"/>
              <a:t>‹#›</a:t>
            </a:fld>
            <a:endParaRPr lang="en-AU"/>
          </a:p>
        </p:txBody>
      </p:sp>
    </p:spTree>
    <p:extLst>
      <p:ext uri="{BB962C8B-B14F-4D97-AF65-F5344CB8AC3E}">
        <p14:creationId xmlns:p14="http://schemas.microsoft.com/office/powerpoint/2010/main" val="384018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BCC0FC-33B3-4F25-995B-06384B55DFF1}" type="datetimeFigureOut">
              <a:rPr lang="en-AU" smtClean="0"/>
              <a:t>24/10/2012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90CA3B4-42BF-4974-8184-6DEBF140FAA5}" type="slidenum">
              <a:rPr lang="en-AU" smtClean="0"/>
              <a:t>‹#›</a:t>
            </a:fld>
            <a:endParaRPr lang="en-AU"/>
          </a:p>
        </p:txBody>
      </p:sp>
    </p:spTree>
    <p:extLst>
      <p:ext uri="{BB962C8B-B14F-4D97-AF65-F5344CB8AC3E}">
        <p14:creationId xmlns:p14="http://schemas.microsoft.com/office/powerpoint/2010/main" val="4029178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BCC0FC-33B3-4F25-995B-06384B55DFF1}" type="datetimeFigureOut">
              <a:rPr lang="en-AU" smtClean="0"/>
              <a:t>24/10/2012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90CA3B4-42BF-4974-8184-6DEBF140FAA5}" type="slidenum">
              <a:rPr lang="en-AU" smtClean="0"/>
              <a:t>‹#›</a:t>
            </a:fld>
            <a:endParaRPr lang="en-AU"/>
          </a:p>
        </p:txBody>
      </p:sp>
    </p:spTree>
    <p:extLst>
      <p:ext uri="{BB962C8B-B14F-4D97-AF65-F5344CB8AC3E}">
        <p14:creationId xmlns:p14="http://schemas.microsoft.com/office/powerpoint/2010/main" val="3404649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CC0FC-33B3-4F25-995B-06384B55DFF1}" type="datetimeFigureOut">
              <a:rPr lang="en-AU" smtClean="0"/>
              <a:t>24/10/2012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0CA3B4-42BF-4974-8184-6DEBF140FAA5}" type="slidenum">
              <a:rPr lang="en-AU" smtClean="0"/>
              <a:t>‹#›</a:t>
            </a:fld>
            <a:endParaRPr lang="en-AU"/>
          </a:p>
        </p:txBody>
      </p:sp>
    </p:spTree>
    <p:extLst>
      <p:ext uri="{BB962C8B-B14F-4D97-AF65-F5344CB8AC3E}">
        <p14:creationId xmlns:p14="http://schemas.microsoft.com/office/powerpoint/2010/main" val="1494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1536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AU">
                <a:solidFill>
                  <a:srgbClr val="FFFFFF"/>
                </a:solidFill>
              </a:endParaRPr>
            </a:p>
          </p:txBody>
        </p:sp>
        <p:sp>
          <p:nvSpPr>
            <p:cNvPr id="1536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AU">
                <a:solidFill>
                  <a:srgbClr val="FFFFFF"/>
                </a:solidFill>
              </a:endParaRPr>
            </a:p>
          </p:txBody>
        </p:sp>
        <p:sp>
          <p:nvSpPr>
            <p:cNvPr id="1536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AU">
                <a:solidFill>
                  <a:srgbClr val="FFFFFF"/>
                </a:solidFill>
              </a:endParaRPr>
            </a:p>
          </p:txBody>
        </p:sp>
        <p:sp>
          <p:nvSpPr>
            <p:cNvPr id="1536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AU">
                <a:solidFill>
                  <a:srgbClr val="FFFFFF"/>
                </a:solidFill>
              </a:endParaRPr>
            </a:p>
          </p:txBody>
        </p:sp>
        <p:sp>
          <p:nvSpPr>
            <p:cNvPr id="103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endParaRPr>
            </a:p>
          </p:txBody>
        </p:sp>
        <p:sp>
          <p:nvSpPr>
            <p:cNvPr id="103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endParaRPr>
            </a:p>
          </p:txBody>
        </p:sp>
        <p:sp>
          <p:nvSpPr>
            <p:cNvPr id="103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endParaRPr>
            </a:p>
          </p:txBody>
        </p:sp>
      </p:grpSp>
      <p:sp>
        <p:nvSpPr>
          <p:cNvPr id="15370"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GB" smtClean="0"/>
              <a:t>Click to edit Master title style</a:t>
            </a:r>
          </a:p>
        </p:txBody>
      </p:sp>
      <p:sp>
        <p:nvSpPr>
          <p:cNvPr id="15371"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5372"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pPr fontAlgn="base">
              <a:spcBef>
                <a:spcPct val="0"/>
              </a:spcBef>
              <a:spcAft>
                <a:spcPct val="0"/>
              </a:spcAft>
              <a:defRPr/>
            </a:pPr>
            <a:endParaRPr lang="en-GB">
              <a:solidFill>
                <a:srgbClr val="FFFFFF"/>
              </a:solidFill>
            </a:endParaRPr>
          </a:p>
        </p:txBody>
      </p:sp>
      <p:sp>
        <p:nvSpPr>
          <p:cNvPr id="15373"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pPr fontAlgn="base">
              <a:spcBef>
                <a:spcPct val="0"/>
              </a:spcBef>
              <a:spcAft>
                <a:spcPct val="0"/>
              </a:spcAft>
              <a:defRPr/>
            </a:pPr>
            <a:endParaRPr lang="en-GB">
              <a:solidFill>
                <a:srgbClr val="FFFFFF"/>
              </a:solidFill>
            </a:endParaRPr>
          </a:p>
        </p:txBody>
      </p:sp>
      <p:sp>
        <p:nvSpPr>
          <p:cNvPr id="15374"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pPr fontAlgn="base">
              <a:spcBef>
                <a:spcPct val="0"/>
              </a:spcBef>
              <a:spcAft>
                <a:spcPct val="0"/>
              </a:spcAft>
              <a:defRPr/>
            </a:pPr>
            <a:fld id="{7BD5E5EF-29BD-4AF0-9EF3-9DA9D17F45DC}" type="slidenum">
              <a:rPr lang="en-GB">
                <a:solidFill>
                  <a:srgbClr val="FFFFFF"/>
                </a:solidFill>
              </a:rPr>
              <a:pPr fontAlgn="base">
                <a:spcBef>
                  <a:spcPct val="0"/>
                </a:spcBef>
                <a:spcAft>
                  <a:spcPct val="0"/>
                </a:spcAft>
                <a:defRPr/>
              </a:pPr>
              <a:t>‹#›</a:t>
            </a:fld>
            <a:endParaRPr lang="en-GB">
              <a:solidFill>
                <a:srgbClr val="FFFFFF"/>
              </a:solidFill>
            </a:endParaRPr>
          </a:p>
        </p:txBody>
      </p:sp>
    </p:spTree>
    <p:extLst>
      <p:ext uri="{BB962C8B-B14F-4D97-AF65-F5344CB8AC3E}">
        <p14:creationId xmlns:p14="http://schemas.microsoft.com/office/powerpoint/2010/main" val="345029126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Comic Sans MS" pitchFamily="66"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Comic Sans MS" pitchFamily="66"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Comic Sans MS" pitchFamily="66"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Comic Sans MS" pitchFamily="66"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Comic Sans MS" pitchFamily="66"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Comic Sans MS" pitchFamily="66"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Comic Sans MS" pitchFamily="66"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Comic Sans MS" pitchFamily="66"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627784" y="2420888"/>
            <a:ext cx="7772400" cy="1470025"/>
          </a:xfrm>
        </p:spPr>
        <p:txBody>
          <a:bodyPr>
            <a:noAutofit/>
          </a:bodyPr>
          <a:lstStyle/>
          <a:p>
            <a:r>
              <a:rPr lang="en-AU" sz="6600" b="1" dirty="0" smtClean="0">
                <a:ln w="31550" cmpd="sng">
                  <a:solidFill>
                    <a:schemeClr val="accent1">
                      <a:lumMod val="40000"/>
                      <a:lumOff val="60000"/>
                    </a:schemeClr>
                  </a:solidFill>
                  <a:prstDash val="solid"/>
                </a:ln>
                <a:solidFill>
                  <a:schemeClr val="tx2">
                    <a:lumMod val="75000"/>
                  </a:schemeClr>
                </a:solidFill>
                <a:effectLst>
                  <a:outerShdw blurRad="41275" dist="12700" dir="12000000" algn="tl" rotWithShape="0">
                    <a:srgbClr val="000000">
                      <a:alpha val="40000"/>
                    </a:srgbClr>
                  </a:outerShdw>
                </a:effectLst>
                <a:latin typeface="Ravie" pitchFamily="82" charset="0"/>
              </a:rPr>
              <a:t>Ocean Currents</a:t>
            </a:r>
            <a:endParaRPr lang="en-AU" sz="6600" b="1" dirty="0">
              <a:ln w="31550" cmpd="sng">
                <a:solidFill>
                  <a:schemeClr val="accent1">
                    <a:lumMod val="40000"/>
                    <a:lumOff val="60000"/>
                  </a:schemeClr>
                </a:solidFill>
                <a:prstDash val="solid"/>
              </a:ln>
              <a:solidFill>
                <a:schemeClr val="tx2">
                  <a:lumMod val="75000"/>
                </a:schemeClr>
              </a:solidFill>
              <a:effectLst>
                <a:outerShdw blurRad="41275" dist="12700" dir="12000000" algn="tl" rotWithShape="0">
                  <a:srgbClr val="000000">
                    <a:alpha val="40000"/>
                  </a:srgbClr>
                </a:outerShdw>
              </a:effectLst>
              <a:latin typeface="Ravie" pitchFamily="82" charset="0"/>
            </a:endParaRPr>
          </a:p>
        </p:txBody>
      </p:sp>
    </p:spTree>
    <p:extLst>
      <p:ext uri="{BB962C8B-B14F-4D97-AF65-F5344CB8AC3E}">
        <p14:creationId xmlns:p14="http://schemas.microsoft.com/office/powerpoint/2010/main" val="280186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787" y="-22521"/>
            <a:ext cx="8867738" cy="59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 name="Text Box 2"/>
          <p:cNvSpPr txBox="1">
            <a:spLocks noChangeArrowheads="1"/>
          </p:cNvSpPr>
          <p:nvPr/>
        </p:nvSpPr>
        <p:spPr bwMode="auto">
          <a:xfrm>
            <a:off x="-101847" y="5029478"/>
            <a:ext cx="909956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ctr" eaLnBrk="1" fontAlgn="base" hangingPunct="1">
              <a:spcBef>
                <a:spcPct val="50000"/>
              </a:spcBef>
              <a:spcAft>
                <a:spcPct val="0"/>
              </a:spcAft>
            </a:pPr>
            <a:r>
              <a:rPr lang="en-GB" sz="2800" b="1" dirty="0" smtClean="0">
                <a:solidFill>
                  <a:srgbClr val="FFFFFF"/>
                </a:solidFill>
              </a:rPr>
              <a:t> </a:t>
            </a:r>
            <a:r>
              <a:rPr lang="en-GB" sz="2400" b="1" dirty="0" smtClean="0">
                <a:solidFill>
                  <a:schemeClr val="tx1">
                    <a:lumMod val="75000"/>
                  </a:schemeClr>
                </a:solidFill>
              </a:rPr>
              <a:t>Earth’s North and South Poles are further from the Sun than the Equator. They receive less sunlight (and less heat) so water freezes there. It is also colder, in deep Ocean water than in shallow Ocean </a:t>
            </a:r>
            <a:r>
              <a:rPr lang="en-GB" sz="2400" b="1" dirty="0" smtClean="0">
                <a:solidFill>
                  <a:schemeClr val="tx1">
                    <a:lumMod val="75000"/>
                  </a:schemeClr>
                </a:solidFill>
              </a:rPr>
              <a:t>water.</a:t>
            </a:r>
            <a:endParaRPr lang="en-GB" sz="2400" b="1" dirty="0">
              <a:solidFill>
                <a:schemeClr val="tx1">
                  <a:lumMod val="75000"/>
                </a:schemeClr>
              </a:solidFill>
            </a:endParaRPr>
          </a:p>
        </p:txBody>
      </p:sp>
      <p:sp>
        <p:nvSpPr>
          <p:cNvPr id="8195" name="AutoShape 6"/>
          <p:cNvSpPr>
            <a:spLocks noChangeArrowheads="1"/>
          </p:cNvSpPr>
          <p:nvPr/>
        </p:nvSpPr>
        <p:spPr bwMode="auto">
          <a:xfrm>
            <a:off x="296972" y="1218657"/>
            <a:ext cx="1633537" cy="2803525"/>
          </a:xfrm>
          <a:prstGeom prst="curvedRightArrow">
            <a:avLst>
              <a:gd name="adj1" fmla="val 59003"/>
              <a:gd name="adj2" fmla="val 82776"/>
              <a:gd name="adj3" fmla="val 17782"/>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AU">
              <a:solidFill>
                <a:srgbClr val="FFFFFF"/>
              </a:solidFill>
            </a:endParaRPr>
          </a:p>
        </p:txBody>
      </p:sp>
      <p:pic>
        <p:nvPicPr>
          <p:cNvPr id="8196" name="Picture 7" descr="earthspin"/>
          <p:cNvPicPr>
            <a:picLocks noGrp="1" noChangeAspect="1" noChangeArrowheads="1" noCrop="1"/>
          </p:cNvPicPr>
          <p:nvPr>
            <p:ph/>
          </p:nvPr>
        </p:nvPicPr>
        <p:blipFill>
          <a:blip r:embed="rId4">
            <a:extLst>
              <a:ext uri="{28A0092B-C50C-407E-A947-70E740481C1C}">
                <a14:useLocalDpi xmlns:a14="http://schemas.microsoft.com/office/drawing/2010/main" val="0"/>
              </a:ext>
            </a:extLst>
          </a:blip>
          <a:srcRect/>
          <a:stretch>
            <a:fillRect/>
          </a:stretch>
        </p:blipFill>
        <p:spPr>
          <a:xfrm>
            <a:off x="1930509" y="961524"/>
            <a:ext cx="3744912" cy="3744913"/>
          </a:xfr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6972" y="109805"/>
            <a:ext cx="7380312" cy="523220"/>
          </a:xfrm>
          <a:prstGeom prst="rect">
            <a:avLst/>
          </a:prstGeom>
        </p:spPr>
        <p:txBody>
          <a:bodyPr wrap="square">
            <a:spAutoFit/>
          </a:bodyPr>
          <a:lstStyle/>
          <a:p>
            <a:pPr lvl="0" algn="ctr" fontAlgn="base">
              <a:spcBef>
                <a:spcPct val="50000"/>
              </a:spcBef>
              <a:spcAft>
                <a:spcPct val="0"/>
              </a:spcAft>
            </a:pPr>
            <a:r>
              <a:rPr lang="en-GB" sz="2800" b="1" dirty="0" smtClean="0">
                <a:solidFill>
                  <a:schemeClr val="tx1">
                    <a:lumMod val="75000"/>
                  </a:schemeClr>
                </a:solidFill>
              </a:rPr>
              <a:t>The Earth spins as it orbits the Sun.</a:t>
            </a:r>
          </a:p>
        </p:txBody>
      </p:sp>
      <p:sp>
        <p:nvSpPr>
          <p:cNvPr id="4" name="Left Arrow 3"/>
          <p:cNvSpPr/>
          <p:nvPr/>
        </p:nvSpPr>
        <p:spPr>
          <a:xfrm>
            <a:off x="4572000" y="883082"/>
            <a:ext cx="4425717" cy="313670"/>
          </a:xfrm>
          <a:prstGeom prst="leftArrow">
            <a:avLst/>
          </a:prstGeom>
          <a:solidFill>
            <a:srgbClr val="FFFF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Left Arrow 4"/>
          <p:cNvSpPr/>
          <p:nvPr/>
        </p:nvSpPr>
        <p:spPr>
          <a:xfrm>
            <a:off x="5868144" y="2041894"/>
            <a:ext cx="2179079" cy="1584175"/>
          </a:xfrm>
          <a:prstGeom prst="leftArrow">
            <a:avLst/>
          </a:prstGeom>
          <a:solidFill>
            <a:srgbClr val="FFFF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bg1"/>
                </a:solidFill>
              </a:rPr>
              <a:t>Sunlight</a:t>
            </a:r>
            <a:endParaRPr lang="en-AU" dirty="0">
              <a:solidFill>
                <a:schemeClr val="bg1"/>
              </a:solidFill>
            </a:endParaRPr>
          </a:p>
        </p:txBody>
      </p:sp>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7954" y="4509120"/>
            <a:ext cx="4449763"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13" y="593872"/>
            <a:ext cx="8928992" cy="4524315"/>
          </a:xfrm>
          <a:prstGeom prst="rect">
            <a:avLst/>
          </a:prstGeom>
          <a:noFill/>
        </p:spPr>
        <p:txBody>
          <a:bodyPr wrap="square" rtlCol="0">
            <a:spAutoFit/>
          </a:bodyPr>
          <a:lstStyle/>
          <a:p>
            <a:pPr algn="ctr"/>
            <a:r>
              <a:rPr lang="en-AU" sz="7200" b="1" dirty="0" smtClean="0">
                <a:ln w="31550" cmpd="sng">
                  <a:solidFill>
                    <a:schemeClr val="accent5">
                      <a:lumMod val="25000"/>
                    </a:schemeClr>
                  </a:solidFill>
                  <a:prstDash val="solid"/>
                </a:ln>
                <a:solidFill>
                  <a:srgbClr val="FFFF00"/>
                </a:solidFill>
                <a:effectLst>
                  <a:outerShdw blurRad="41275" dist="12700" dir="12000000" algn="tl" rotWithShape="0">
                    <a:srgbClr val="000000">
                      <a:alpha val="40000"/>
                    </a:srgbClr>
                  </a:outerShdw>
                </a:effectLst>
                <a:latin typeface="Ravie" pitchFamily="82" charset="0"/>
                <a:cs typeface="Aharoni" pitchFamily="2" charset="-79"/>
              </a:rPr>
              <a:t>TASK 1: </a:t>
            </a:r>
            <a:endParaRPr lang="en-AU" sz="7200" b="1" dirty="0" smtClean="0">
              <a:ln w="31550" cmpd="sng">
                <a:solidFill>
                  <a:schemeClr val="accent5">
                    <a:lumMod val="25000"/>
                  </a:schemeClr>
                </a:solidFill>
                <a:prstDash val="solid"/>
              </a:ln>
              <a:solidFill>
                <a:srgbClr val="FFFF00"/>
              </a:solidFill>
              <a:effectLst>
                <a:outerShdw blurRad="41275" dist="12700" dir="12000000" algn="tl" rotWithShape="0">
                  <a:srgbClr val="000000">
                    <a:alpha val="40000"/>
                  </a:srgbClr>
                </a:outerShdw>
              </a:effectLst>
              <a:latin typeface="Ravie" pitchFamily="82" charset="0"/>
              <a:cs typeface="Aharoni" pitchFamily="2" charset="-79"/>
            </a:endParaRPr>
          </a:p>
          <a:p>
            <a:pPr algn="ctr"/>
            <a:r>
              <a:rPr lang="en-AU" sz="7200" b="1" dirty="0" smtClean="0">
                <a:ln w="31550" cmpd="sng">
                  <a:solidFill>
                    <a:schemeClr val="accent5">
                      <a:lumMod val="25000"/>
                    </a:schemeClr>
                  </a:solidFill>
                  <a:prstDash val="solid"/>
                </a:ln>
                <a:solidFill>
                  <a:srgbClr val="FFFF00"/>
                </a:solidFill>
                <a:effectLst>
                  <a:outerShdw blurRad="41275" dist="12700" dir="12000000" algn="tl" rotWithShape="0">
                    <a:srgbClr val="000000">
                      <a:alpha val="40000"/>
                    </a:srgbClr>
                  </a:outerShdw>
                </a:effectLst>
                <a:latin typeface="Ravie" pitchFamily="82" charset="0"/>
                <a:cs typeface="Aharoni" pitchFamily="2" charset="-79"/>
              </a:rPr>
              <a:t>Fill </a:t>
            </a:r>
            <a:r>
              <a:rPr lang="en-AU" sz="7200" b="1" dirty="0" smtClean="0">
                <a:ln w="31550" cmpd="sng">
                  <a:solidFill>
                    <a:schemeClr val="accent5">
                      <a:lumMod val="25000"/>
                    </a:schemeClr>
                  </a:solidFill>
                  <a:prstDash val="solid"/>
                </a:ln>
                <a:solidFill>
                  <a:srgbClr val="FFFF00"/>
                </a:solidFill>
                <a:effectLst>
                  <a:outerShdw blurRad="41275" dist="12700" dir="12000000" algn="tl" rotWithShape="0">
                    <a:srgbClr val="000000">
                      <a:alpha val="40000"/>
                    </a:srgbClr>
                  </a:outerShdw>
                </a:effectLst>
                <a:latin typeface="Ravie" pitchFamily="82" charset="0"/>
                <a:cs typeface="Aharoni" pitchFamily="2" charset="-79"/>
              </a:rPr>
              <a:t>in the blanks on your handout</a:t>
            </a:r>
            <a:endParaRPr lang="en-AU" sz="7200" b="1" dirty="0">
              <a:ln w="31550" cmpd="sng">
                <a:solidFill>
                  <a:schemeClr val="accent5">
                    <a:lumMod val="25000"/>
                  </a:schemeClr>
                </a:solidFill>
                <a:prstDash val="solid"/>
              </a:ln>
              <a:solidFill>
                <a:srgbClr val="FFFF00"/>
              </a:solidFill>
              <a:effectLst>
                <a:outerShdw blurRad="41275" dist="12700" dir="12000000" algn="tl" rotWithShape="0">
                  <a:srgbClr val="000000">
                    <a:alpha val="40000"/>
                  </a:srgbClr>
                </a:outerShdw>
              </a:effectLst>
              <a:latin typeface="Ravie" pitchFamily="82" charset="0"/>
              <a:cs typeface="Aharoni" pitchFamily="2" charset="-79"/>
            </a:endParaRPr>
          </a:p>
        </p:txBody>
      </p:sp>
    </p:spTree>
    <p:extLst>
      <p:ext uri="{BB962C8B-B14F-4D97-AF65-F5344CB8AC3E}">
        <p14:creationId xmlns:p14="http://schemas.microsoft.com/office/powerpoint/2010/main" val="425538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p:nvPr>
        </p:nvSpPr>
        <p:spPr>
          <a:xfrm>
            <a:off x="197967" y="116632"/>
            <a:ext cx="8946033" cy="6741368"/>
          </a:xfrm>
          <a:ln>
            <a:noFill/>
          </a:ln>
        </p:spPr>
        <p:txBody>
          <a:bodyPr>
            <a:noAutofit/>
            <a:scene3d>
              <a:camera prst="orthographicFront"/>
              <a:lightRig rig="threePt" dir="t"/>
            </a:scene3d>
            <a:sp3d extrusionH="57150">
              <a:bevelT w="38100" h="38100" prst="slope"/>
            </a:sp3d>
          </a:bodyPr>
          <a:lstStyle/>
          <a:p>
            <a:pPr marL="0" indent="0">
              <a:buNone/>
            </a:pPr>
            <a:r>
              <a:rPr lang="en-AU" sz="2800" dirty="0" smtClean="0">
                <a:solidFill>
                  <a:schemeClr val="tx1">
                    <a:lumMod val="75000"/>
                  </a:schemeClr>
                </a:solidFill>
                <a:latin typeface="Comic Sans MS" pitchFamily="66" charset="0"/>
              </a:rPr>
              <a:t>The</a:t>
            </a:r>
            <a:r>
              <a:rPr lang="en-AU" sz="2800" dirty="0" smtClean="0">
                <a:solidFill>
                  <a:schemeClr val="tx1">
                    <a:lumMod val="75000"/>
                  </a:schemeClr>
                </a:solidFill>
                <a:latin typeface="Comic Sans MS" pitchFamily="66" charset="0"/>
              </a:rPr>
              <a:t> Ocean is </a:t>
            </a:r>
            <a:r>
              <a:rPr lang="en-AU" sz="2800" dirty="0" smtClean="0">
                <a:solidFill>
                  <a:schemeClr val="tx1">
                    <a:lumMod val="75000"/>
                  </a:schemeClr>
                </a:solidFill>
                <a:latin typeface="Comic Sans MS" pitchFamily="66" charset="0"/>
              </a:rPr>
              <a:t>water that pools in the </a:t>
            </a:r>
            <a:r>
              <a:rPr lang="en-AU" sz="2800" u="sng" dirty="0" smtClean="0">
                <a:solidFill>
                  <a:schemeClr val="tx1">
                    <a:lumMod val="75000"/>
                  </a:schemeClr>
                </a:solidFill>
                <a:latin typeface="Comic Sans MS" pitchFamily="66" charset="0"/>
              </a:rPr>
              <a:t>lower </a:t>
            </a:r>
            <a:r>
              <a:rPr lang="en-AU" sz="2800" dirty="0" smtClean="0">
                <a:solidFill>
                  <a:schemeClr val="tx1">
                    <a:lumMod val="75000"/>
                  </a:schemeClr>
                </a:solidFill>
                <a:latin typeface="Comic Sans MS" pitchFamily="66" charset="0"/>
              </a:rPr>
              <a:t>parts of Earth’s Crust. Continents (dry land) are </a:t>
            </a:r>
            <a:r>
              <a:rPr lang="en-AU" sz="2800" u="sng" dirty="0" smtClean="0">
                <a:solidFill>
                  <a:schemeClr val="tx1">
                    <a:lumMod val="75000"/>
                  </a:schemeClr>
                </a:solidFill>
                <a:latin typeface="Comic Sans MS" pitchFamily="66" charset="0"/>
              </a:rPr>
              <a:t>higher</a:t>
            </a:r>
            <a:r>
              <a:rPr lang="en-AU" sz="2800" dirty="0" smtClean="0">
                <a:solidFill>
                  <a:schemeClr val="tx1">
                    <a:lumMod val="75000"/>
                  </a:schemeClr>
                </a:solidFill>
                <a:latin typeface="Comic Sans MS" pitchFamily="66" charset="0"/>
              </a:rPr>
              <a:t> parts of the Crust that stick out of the Ocean. </a:t>
            </a:r>
            <a:endParaRPr lang="en-AU" sz="2800" dirty="0" smtClean="0">
              <a:solidFill>
                <a:schemeClr val="tx1">
                  <a:lumMod val="75000"/>
                </a:schemeClr>
              </a:solidFill>
              <a:latin typeface="Comic Sans MS" pitchFamily="66" charset="0"/>
            </a:endParaRPr>
          </a:p>
          <a:p>
            <a:pPr marL="0" indent="0">
              <a:buNone/>
            </a:pPr>
            <a:endParaRPr lang="en-AU" sz="2800" dirty="0">
              <a:solidFill>
                <a:schemeClr val="tx1">
                  <a:lumMod val="75000"/>
                </a:schemeClr>
              </a:solidFill>
              <a:latin typeface="Comic Sans MS" pitchFamily="66" charset="0"/>
            </a:endParaRPr>
          </a:p>
          <a:p>
            <a:pPr marL="0" indent="0">
              <a:buNone/>
            </a:pPr>
            <a:endParaRPr lang="en-AU" sz="2800" dirty="0" smtClean="0">
              <a:solidFill>
                <a:schemeClr val="tx1">
                  <a:lumMod val="75000"/>
                </a:schemeClr>
              </a:solidFill>
              <a:latin typeface="Comic Sans MS" pitchFamily="66" charset="0"/>
            </a:endParaRPr>
          </a:p>
          <a:p>
            <a:pPr marL="0" indent="0">
              <a:buNone/>
            </a:pPr>
            <a:endParaRPr lang="en-AU" sz="2800" dirty="0" smtClean="0">
              <a:solidFill>
                <a:schemeClr val="tx1">
                  <a:lumMod val="75000"/>
                </a:schemeClr>
              </a:solidFill>
              <a:latin typeface="Comic Sans MS" pitchFamily="66" charset="0"/>
            </a:endParaRPr>
          </a:p>
          <a:p>
            <a:endParaRPr lang="en-AU" sz="2800" dirty="0">
              <a:solidFill>
                <a:schemeClr val="tx1">
                  <a:lumMod val="75000"/>
                </a:schemeClr>
              </a:solidFill>
              <a:latin typeface="Comic Sans MS" pitchFamily="66" charset="0"/>
            </a:endParaRPr>
          </a:p>
          <a:p>
            <a:endParaRPr lang="en-AU" sz="2800" dirty="0" smtClean="0">
              <a:solidFill>
                <a:schemeClr val="tx1">
                  <a:lumMod val="75000"/>
                </a:schemeClr>
              </a:solidFill>
              <a:latin typeface="Comic Sans MS" pitchFamily="66" charset="0"/>
            </a:endParaRPr>
          </a:p>
          <a:p>
            <a:pPr marL="0" indent="0">
              <a:buNone/>
            </a:pPr>
            <a:endParaRPr lang="en-AU" sz="1000" dirty="0" smtClean="0">
              <a:solidFill>
                <a:schemeClr val="tx1">
                  <a:lumMod val="75000"/>
                </a:schemeClr>
              </a:solidFill>
              <a:latin typeface="Comic Sans MS" pitchFamily="66" charset="0"/>
            </a:endParaRPr>
          </a:p>
          <a:p>
            <a:pPr marL="0" indent="0">
              <a:buNone/>
            </a:pPr>
            <a:r>
              <a:rPr lang="en-AU" sz="2800" dirty="0" smtClean="0">
                <a:solidFill>
                  <a:schemeClr val="tx1">
                    <a:lumMod val="75000"/>
                  </a:schemeClr>
                </a:solidFill>
                <a:latin typeface="Comic Sans MS" pitchFamily="66" charset="0"/>
              </a:rPr>
              <a:t>Earth’s </a:t>
            </a:r>
            <a:r>
              <a:rPr lang="en-AU" sz="2800" dirty="0" smtClean="0">
                <a:solidFill>
                  <a:schemeClr val="tx1">
                    <a:lumMod val="75000"/>
                  </a:schemeClr>
                </a:solidFill>
                <a:latin typeface="Comic Sans MS" pitchFamily="66" charset="0"/>
              </a:rPr>
              <a:t>spinning makes </a:t>
            </a:r>
            <a:r>
              <a:rPr lang="en-AU" sz="2800" dirty="0" smtClean="0">
                <a:solidFill>
                  <a:schemeClr val="tx1">
                    <a:lumMod val="75000"/>
                  </a:schemeClr>
                </a:solidFill>
                <a:latin typeface="Comic Sans MS" pitchFamily="66" charset="0"/>
              </a:rPr>
              <a:t>water</a:t>
            </a:r>
            <a:r>
              <a:rPr lang="en-AU" sz="2800" dirty="0" smtClean="0">
                <a:solidFill>
                  <a:schemeClr val="tx1">
                    <a:lumMod val="75000"/>
                  </a:schemeClr>
                </a:solidFill>
                <a:latin typeface="Comic Sans MS" pitchFamily="66" charset="0"/>
              </a:rPr>
              <a:t> at the </a:t>
            </a:r>
            <a:r>
              <a:rPr lang="en-AU" sz="2800" dirty="0" smtClean="0">
                <a:solidFill>
                  <a:schemeClr val="tx1">
                    <a:lumMod val="75000"/>
                  </a:schemeClr>
                </a:solidFill>
                <a:latin typeface="Comic Sans MS" pitchFamily="66" charset="0"/>
              </a:rPr>
              <a:t>Equator </a:t>
            </a:r>
            <a:r>
              <a:rPr lang="en-AU" sz="2800" dirty="0" smtClean="0">
                <a:solidFill>
                  <a:schemeClr val="tx1">
                    <a:lumMod val="75000"/>
                  </a:schemeClr>
                </a:solidFill>
                <a:latin typeface="Comic Sans MS" pitchFamily="66" charset="0"/>
              </a:rPr>
              <a:t>deflect (turn). </a:t>
            </a:r>
            <a:r>
              <a:rPr lang="en-AU" sz="2800" dirty="0" smtClean="0">
                <a:solidFill>
                  <a:schemeClr val="tx1">
                    <a:lumMod val="75000"/>
                  </a:schemeClr>
                </a:solidFill>
                <a:latin typeface="Comic Sans MS" pitchFamily="66" charset="0"/>
              </a:rPr>
              <a:t>T</a:t>
            </a:r>
            <a:r>
              <a:rPr lang="en-AU" sz="2800" dirty="0" smtClean="0">
                <a:solidFill>
                  <a:schemeClr val="tx1">
                    <a:lumMod val="75000"/>
                  </a:schemeClr>
                </a:solidFill>
                <a:latin typeface="Comic Sans MS" pitchFamily="66" charset="0"/>
              </a:rPr>
              <a:t>his </a:t>
            </a:r>
            <a:r>
              <a:rPr lang="en-AU" sz="2800" dirty="0" smtClean="0">
                <a:solidFill>
                  <a:schemeClr val="tx1">
                    <a:lumMod val="75000"/>
                  </a:schemeClr>
                </a:solidFill>
                <a:latin typeface="Comic Sans MS" pitchFamily="66" charset="0"/>
              </a:rPr>
              <a:t>is known as the </a:t>
            </a:r>
            <a:r>
              <a:rPr lang="en-AU" sz="2800" b="1" spc="300" dirty="0" err="1" smtClean="0">
                <a:ln w="11430" cmpd="sng">
                  <a:solidFill>
                    <a:srgbClr val="30E5F8"/>
                  </a:solidFill>
                  <a:prstDash val="solid"/>
                  <a:miter lim="800000"/>
                </a:ln>
                <a:solidFill>
                  <a:srgbClr val="996633"/>
                </a:solidFill>
                <a:effectLst>
                  <a:glow rad="45500">
                    <a:schemeClr val="accent1">
                      <a:satMod val="220000"/>
                      <a:alpha val="35000"/>
                    </a:schemeClr>
                  </a:glow>
                </a:effectLst>
                <a:latin typeface="Comic Sans MS" pitchFamily="66" charset="0"/>
              </a:rPr>
              <a:t>coriolis</a:t>
            </a:r>
            <a:r>
              <a:rPr lang="en-AU" sz="2800" b="1" spc="300" dirty="0" smtClean="0">
                <a:ln w="11430" cmpd="sng">
                  <a:solidFill>
                    <a:srgbClr val="30E5F8"/>
                  </a:solidFill>
                  <a:prstDash val="solid"/>
                  <a:miter lim="800000"/>
                </a:ln>
                <a:solidFill>
                  <a:srgbClr val="996633"/>
                </a:solidFill>
                <a:effectLst>
                  <a:glow rad="45500">
                    <a:schemeClr val="accent1">
                      <a:satMod val="220000"/>
                      <a:alpha val="35000"/>
                    </a:schemeClr>
                  </a:glow>
                </a:effectLst>
                <a:latin typeface="Comic Sans MS" pitchFamily="66" charset="0"/>
              </a:rPr>
              <a:t> </a:t>
            </a:r>
            <a:r>
              <a:rPr lang="en-AU" sz="2800" b="1" spc="300" dirty="0" smtClean="0">
                <a:ln w="11430" cmpd="sng">
                  <a:solidFill>
                    <a:srgbClr val="30E5F8"/>
                  </a:solidFill>
                  <a:prstDash val="solid"/>
                  <a:miter lim="800000"/>
                </a:ln>
                <a:solidFill>
                  <a:srgbClr val="996633"/>
                </a:solidFill>
                <a:effectLst>
                  <a:glow rad="45500">
                    <a:schemeClr val="accent1">
                      <a:satMod val="220000"/>
                      <a:alpha val="35000"/>
                    </a:schemeClr>
                  </a:glow>
                </a:effectLst>
                <a:latin typeface="Comic Sans MS" pitchFamily="66" charset="0"/>
              </a:rPr>
              <a:t>effect.</a:t>
            </a:r>
            <a:r>
              <a:rPr lang="en-AU" sz="2800" dirty="0" smtClean="0">
                <a:solidFill>
                  <a:schemeClr val="bg1"/>
                </a:solidFill>
                <a:effectLst>
                  <a:outerShdw blurRad="38100" dist="38100" dir="2700000" algn="tl">
                    <a:srgbClr val="000000">
                      <a:alpha val="43137"/>
                    </a:srgbClr>
                  </a:outerShdw>
                </a:effectLst>
                <a:latin typeface="Comic Sans MS" pitchFamily="66" charset="0"/>
              </a:rPr>
              <a:t>.</a:t>
            </a:r>
            <a:r>
              <a:rPr lang="en-AU" sz="900" dirty="0" smtClean="0">
                <a:solidFill>
                  <a:schemeClr val="bg1"/>
                </a:solidFill>
                <a:latin typeface="Comic Sans MS" pitchFamily="66" charset="0"/>
              </a:rPr>
              <a:t> </a:t>
            </a:r>
          </a:p>
          <a:p>
            <a:pPr marL="0" indent="0">
              <a:buNone/>
            </a:pPr>
            <a:endParaRPr lang="en-AU" sz="900" dirty="0">
              <a:solidFill>
                <a:schemeClr val="bg1"/>
              </a:solidFill>
              <a:latin typeface="Comic Sans MS" pitchFamily="66" charset="0"/>
            </a:endParaRPr>
          </a:p>
          <a:p>
            <a:pPr marL="0" indent="0">
              <a:buNone/>
            </a:pPr>
            <a:r>
              <a:rPr lang="en-AU" sz="2800" dirty="0" smtClean="0">
                <a:solidFill>
                  <a:schemeClr val="tx1">
                    <a:lumMod val="75000"/>
                  </a:schemeClr>
                </a:solidFill>
                <a:latin typeface="Comic Sans MS" pitchFamily="66" charset="0"/>
              </a:rPr>
              <a:t>Differences </a:t>
            </a:r>
            <a:r>
              <a:rPr lang="en-AU" sz="2800" dirty="0" smtClean="0">
                <a:solidFill>
                  <a:schemeClr val="tx1">
                    <a:lumMod val="75000"/>
                  </a:schemeClr>
                </a:solidFill>
                <a:latin typeface="Comic Sans MS" pitchFamily="66" charset="0"/>
              </a:rPr>
              <a:t>in water temperature also </a:t>
            </a:r>
            <a:r>
              <a:rPr lang="en-AU" sz="2800" dirty="0" smtClean="0">
                <a:solidFill>
                  <a:schemeClr val="tx1">
                    <a:lumMod val="75000"/>
                  </a:schemeClr>
                </a:solidFill>
                <a:latin typeface="Comic Sans MS" pitchFamily="66" charset="0"/>
              </a:rPr>
              <a:t>cause currents.</a:t>
            </a:r>
            <a:r>
              <a:rPr lang="en-AU" sz="2800" dirty="0" smtClean="0">
                <a:solidFill>
                  <a:schemeClr val="tx1">
                    <a:lumMod val="75000"/>
                  </a:schemeClr>
                </a:solidFill>
                <a:latin typeface="Comic Sans MS" pitchFamily="66" charset="0"/>
              </a:rPr>
              <a:t> </a:t>
            </a:r>
            <a:r>
              <a:rPr lang="en-AU" sz="2800" b="1" dirty="0" smtClean="0">
                <a:ln w="17780" cmpd="sng">
                  <a:solidFill>
                    <a:srgbClr val="FFFFFF"/>
                  </a:solidFill>
                  <a:prstDash val="solid"/>
                  <a:miter lim="800000"/>
                </a:ln>
                <a:solidFill>
                  <a:srgbClr val="002060"/>
                </a:solidFill>
                <a:effectLst>
                  <a:outerShdw blurRad="50800" algn="tl" rotWithShape="0">
                    <a:srgbClr val="000000"/>
                  </a:outerShdw>
                </a:effectLst>
                <a:latin typeface="Comic Sans MS" pitchFamily="66" charset="0"/>
              </a:rPr>
              <a:t>C</a:t>
            </a:r>
            <a:r>
              <a:rPr lang="en-AU" sz="2800" b="1" dirty="0" smtClean="0">
                <a:ln w="17780" cmpd="sng">
                  <a:solidFill>
                    <a:srgbClr val="FFFFFF"/>
                  </a:solidFill>
                  <a:prstDash val="solid"/>
                  <a:miter lim="800000"/>
                </a:ln>
                <a:solidFill>
                  <a:srgbClr val="002060"/>
                </a:solidFill>
                <a:effectLst>
                  <a:outerShdw blurRad="50800" algn="tl" rotWithShape="0">
                    <a:srgbClr val="000000"/>
                  </a:outerShdw>
                </a:effectLst>
                <a:latin typeface="Comic Sans MS" pitchFamily="66" charset="0"/>
              </a:rPr>
              <a:t>older, denser water </a:t>
            </a:r>
            <a:r>
              <a:rPr lang="en-AU" sz="2800" b="1" dirty="0" smtClean="0">
                <a:ln w="17780" cmpd="sng">
                  <a:solidFill>
                    <a:srgbClr val="FFFFFF"/>
                  </a:solidFill>
                  <a:prstDash val="solid"/>
                  <a:miter lim="800000"/>
                </a:ln>
                <a:solidFill>
                  <a:srgbClr val="002060"/>
                </a:solidFill>
                <a:effectLst>
                  <a:outerShdw blurRad="50800" algn="tl" rotWithShape="0">
                    <a:srgbClr val="000000"/>
                  </a:outerShdw>
                </a:effectLst>
                <a:latin typeface="Comic Sans MS" pitchFamily="66" charset="0"/>
              </a:rPr>
              <a:t>sinks </a:t>
            </a:r>
            <a:r>
              <a:rPr lang="en-AU" sz="2800" dirty="0" smtClean="0">
                <a:solidFill>
                  <a:schemeClr val="tx1">
                    <a:lumMod val="75000"/>
                  </a:schemeClr>
                </a:solidFill>
                <a:latin typeface="Comic Sans MS" pitchFamily="66" charset="0"/>
              </a:rPr>
              <a:t>and</a:t>
            </a:r>
            <a:r>
              <a:rPr lang="en-AU" sz="2800" dirty="0" smtClean="0">
                <a:solidFill>
                  <a:schemeClr val="bg1"/>
                </a:solidFill>
                <a:latin typeface="Comic Sans MS" pitchFamily="66" charset="0"/>
              </a:rPr>
              <a:t> </a:t>
            </a:r>
            <a:r>
              <a:rPr lang="en-AU" sz="2800" b="1" dirty="0" smtClean="0">
                <a:ln w="17780" cmpd="sng">
                  <a:solidFill>
                    <a:srgbClr val="FFFFFF"/>
                  </a:solidFill>
                  <a:prstDash val="solid"/>
                  <a:miter lim="800000"/>
                </a:ln>
                <a:solidFill>
                  <a:srgbClr val="FF0000"/>
                </a:solidFill>
                <a:effectLst>
                  <a:outerShdw blurRad="50800" algn="tl" rotWithShape="0">
                    <a:srgbClr val="000000"/>
                  </a:outerShdw>
                </a:effectLst>
                <a:latin typeface="Comic Sans MS" pitchFamily="66" charset="0"/>
              </a:rPr>
              <a:t>warmer, lighter </a:t>
            </a:r>
            <a:r>
              <a:rPr lang="en-AU" sz="2800" b="1" dirty="0" smtClean="0">
                <a:ln w="17780" cmpd="sng">
                  <a:solidFill>
                    <a:srgbClr val="FFFFFF"/>
                  </a:solidFill>
                  <a:prstDash val="solid"/>
                  <a:miter lim="800000"/>
                </a:ln>
                <a:solidFill>
                  <a:srgbClr val="FF0000"/>
                </a:solidFill>
                <a:effectLst>
                  <a:outerShdw blurRad="50800" algn="tl" rotWithShape="0">
                    <a:srgbClr val="000000"/>
                  </a:outerShdw>
                </a:effectLst>
                <a:latin typeface="Comic Sans MS" pitchFamily="66" charset="0"/>
              </a:rPr>
              <a:t>water </a:t>
            </a:r>
            <a:r>
              <a:rPr lang="en-AU" sz="2800" b="1" dirty="0" smtClean="0">
                <a:ln w="17780" cmpd="sng">
                  <a:solidFill>
                    <a:srgbClr val="FFFFFF"/>
                  </a:solidFill>
                  <a:prstDash val="solid"/>
                  <a:miter lim="800000"/>
                </a:ln>
                <a:solidFill>
                  <a:srgbClr val="FF0000"/>
                </a:solidFill>
                <a:effectLst>
                  <a:outerShdw blurRad="50800" algn="tl" rotWithShape="0">
                    <a:srgbClr val="000000"/>
                  </a:outerShdw>
                </a:effectLst>
                <a:latin typeface="Comic Sans MS" pitchFamily="66" charset="0"/>
              </a:rPr>
              <a:t>rises. </a:t>
            </a:r>
            <a:r>
              <a:rPr lang="en-AU" sz="2800" dirty="0" smtClean="0">
                <a:solidFill>
                  <a:schemeClr val="tx1">
                    <a:lumMod val="75000"/>
                  </a:schemeClr>
                </a:solidFill>
                <a:latin typeface="Comic Sans MS" pitchFamily="66" charset="0"/>
              </a:rPr>
              <a:t>This is a </a:t>
            </a:r>
            <a:r>
              <a:rPr lang="en-AU" sz="2800" u="sng" dirty="0" smtClean="0">
                <a:solidFill>
                  <a:schemeClr val="tx1">
                    <a:lumMod val="75000"/>
                  </a:schemeClr>
                </a:solidFill>
                <a:latin typeface="Comic Sans MS" pitchFamily="66" charset="0"/>
              </a:rPr>
              <a:t>convection</a:t>
            </a:r>
            <a:r>
              <a:rPr lang="en-AU" sz="2800" dirty="0" smtClean="0">
                <a:solidFill>
                  <a:schemeClr val="tx1">
                    <a:lumMod val="75000"/>
                  </a:schemeClr>
                </a:solidFill>
                <a:latin typeface="Comic Sans MS" pitchFamily="66" charset="0"/>
              </a:rPr>
              <a:t> current.</a:t>
            </a:r>
            <a:endParaRPr lang="en-AU" sz="2800" dirty="0">
              <a:solidFill>
                <a:schemeClr val="tx1">
                  <a:lumMod val="75000"/>
                </a:schemeClr>
              </a:solidFill>
              <a:latin typeface="Comic Sans MS" pitchFamily="66"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96419"/>
            <a:ext cx="3847619" cy="231428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1796419"/>
            <a:ext cx="3995605" cy="231428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1525945"/>
            <a:ext cx="2616839" cy="2616839"/>
          </a:xfrm>
          <a:prstGeom prst="rect">
            <a:avLst/>
          </a:prstGeom>
        </p:spPr>
      </p:pic>
      <p:sp>
        <p:nvSpPr>
          <p:cNvPr id="10" name="Curved Right Arrow 9"/>
          <p:cNvSpPr/>
          <p:nvPr/>
        </p:nvSpPr>
        <p:spPr>
          <a:xfrm rot="5988766">
            <a:off x="3689199" y="-1365714"/>
            <a:ext cx="2128594" cy="7897640"/>
          </a:xfrm>
          <a:prstGeom prst="curved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1" name="Minus 10"/>
          <p:cNvSpPr/>
          <p:nvPr/>
        </p:nvSpPr>
        <p:spPr>
          <a:xfrm>
            <a:off x="7597168" y="4453619"/>
            <a:ext cx="1674606" cy="559557"/>
          </a:xfrm>
          <a:prstGeom prst="mathMin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p:cNvSpPr txBox="1"/>
          <p:nvPr/>
        </p:nvSpPr>
        <p:spPr>
          <a:xfrm>
            <a:off x="0" y="117693"/>
            <a:ext cx="9143999" cy="67403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7200" b="1" i="0" u="none" strike="noStrike" kern="0" cap="none" spc="0" normalizeH="0" baseline="0" noProof="0" dirty="0" smtClean="0">
                <a:ln w="31550" cmpd="sng">
                  <a:solidFill>
                    <a:schemeClr val="bg1"/>
                  </a:solidFill>
                  <a:prstDash val="solid"/>
                </a:ln>
                <a:solidFill>
                  <a:srgbClr val="FFFF00"/>
                </a:solidFill>
                <a:effectLst>
                  <a:glow rad="889000">
                    <a:schemeClr val="accent1">
                      <a:satMod val="175000"/>
                      <a:alpha val="40000"/>
                    </a:schemeClr>
                  </a:glow>
                  <a:outerShdw blurRad="41275" dist="12700" dir="12000000" algn="tl" rotWithShape="0">
                    <a:srgbClr val="000000">
                      <a:alpha val="40000"/>
                    </a:srgbClr>
                  </a:outerShdw>
                </a:effectLst>
                <a:uLnTx/>
                <a:uFillTx/>
                <a:latin typeface="Ravie" pitchFamily="82" charset="0"/>
                <a:cs typeface="Aharoni" pitchFamily="2" charset="-79"/>
              </a:rPr>
              <a:t>TASK 2: </a:t>
            </a:r>
          </a:p>
          <a:p>
            <a:pPr marL="0" marR="0" lvl="0" indent="0" algn="ctr" defTabSz="914400" eaLnBrk="1" fontAlgn="auto" latinLnBrk="0" hangingPunct="1">
              <a:lnSpc>
                <a:spcPct val="100000"/>
              </a:lnSpc>
              <a:spcBef>
                <a:spcPts val="0"/>
              </a:spcBef>
              <a:spcAft>
                <a:spcPts val="0"/>
              </a:spcAft>
              <a:buClrTx/>
              <a:buSzTx/>
              <a:buFontTx/>
              <a:buNone/>
              <a:tabLst/>
              <a:defRPr/>
            </a:pPr>
            <a:endParaRPr lang="en-AU" sz="7200" b="1" kern="0" dirty="0">
              <a:ln w="31550" cmpd="sng">
                <a:solidFill>
                  <a:schemeClr val="bg1"/>
                </a:solidFill>
                <a:prstDash val="solid"/>
              </a:ln>
              <a:solidFill>
                <a:srgbClr val="FFFF00"/>
              </a:solidFill>
              <a:effectLst>
                <a:glow rad="889000">
                  <a:schemeClr val="accent1">
                    <a:satMod val="175000"/>
                    <a:alpha val="40000"/>
                  </a:schemeClr>
                </a:glow>
                <a:outerShdw blurRad="41275" dist="12700" dir="12000000" algn="tl" rotWithShape="0">
                  <a:srgbClr val="000000">
                    <a:alpha val="40000"/>
                  </a:srgbClr>
                </a:outerShdw>
              </a:effectLst>
              <a:latin typeface="Ravie" pitchFamily="82" charset="0"/>
              <a:cs typeface="Aharoni" pitchFamily="2" charset="-79"/>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7200" b="1" i="0" u="none" strike="noStrike" kern="0" cap="none" spc="0" normalizeH="0" baseline="0" noProof="0" dirty="0" smtClean="0">
              <a:ln w="31550" cmpd="sng">
                <a:solidFill>
                  <a:schemeClr val="bg1"/>
                </a:solidFill>
                <a:prstDash val="solid"/>
              </a:ln>
              <a:solidFill>
                <a:srgbClr val="FFFF00"/>
              </a:solidFill>
              <a:effectLst>
                <a:glow rad="889000">
                  <a:schemeClr val="accent1">
                    <a:satMod val="175000"/>
                    <a:alpha val="40000"/>
                  </a:schemeClr>
                </a:glow>
                <a:outerShdw blurRad="41275" dist="12700" dir="12000000" algn="tl" rotWithShape="0">
                  <a:srgbClr val="000000">
                    <a:alpha val="40000"/>
                  </a:srgbClr>
                </a:outerShdw>
              </a:effectLst>
              <a:uLnTx/>
              <a:uFillTx/>
              <a:latin typeface="Ravie" pitchFamily="82" charset="0"/>
              <a:cs typeface="Aharoni" pitchFamily="2" charset="-79"/>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AU" sz="7200" b="1" kern="0" dirty="0" smtClean="0">
                <a:ln w="31550" cmpd="sng">
                  <a:solidFill>
                    <a:schemeClr val="bg1"/>
                  </a:solidFill>
                  <a:prstDash val="solid"/>
                </a:ln>
                <a:solidFill>
                  <a:srgbClr val="FFFF00"/>
                </a:solidFill>
                <a:effectLst>
                  <a:glow rad="889000">
                    <a:schemeClr val="accent1">
                      <a:satMod val="175000"/>
                      <a:alpha val="40000"/>
                    </a:schemeClr>
                  </a:glow>
                  <a:outerShdw blurRad="41275" dist="12700" dir="12000000" algn="tl" rotWithShape="0">
                    <a:srgbClr val="000000">
                      <a:alpha val="40000"/>
                    </a:srgbClr>
                  </a:outerShdw>
                </a:effectLst>
                <a:latin typeface="Ravie" pitchFamily="82" charset="0"/>
                <a:cs typeface="Aharoni" pitchFamily="2" charset="-79"/>
              </a:rPr>
              <a:t>Answer the 3 questions</a:t>
            </a:r>
            <a:r>
              <a:rPr kumimoji="0" lang="en-AU" sz="7200" b="1" i="0" u="none" strike="noStrike" kern="0" cap="none" spc="0" normalizeH="0" baseline="0" noProof="0" dirty="0" smtClean="0">
                <a:ln w="31550" cmpd="sng">
                  <a:solidFill>
                    <a:schemeClr val="bg1"/>
                  </a:solidFill>
                  <a:prstDash val="solid"/>
                </a:ln>
                <a:solidFill>
                  <a:srgbClr val="FFFF00"/>
                </a:solidFill>
                <a:effectLst>
                  <a:glow rad="889000">
                    <a:schemeClr val="accent1">
                      <a:satMod val="175000"/>
                      <a:alpha val="40000"/>
                    </a:schemeClr>
                  </a:glow>
                  <a:outerShdw blurRad="41275" dist="12700" dir="12000000" algn="tl" rotWithShape="0">
                    <a:srgbClr val="000000">
                      <a:alpha val="40000"/>
                    </a:srgbClr>
                  </a:outerShdw>
                </a:effectLst>
                <a:uLnTx/>
                <a:uFillTx/>
                <a:latin typeface="Ravie" pitchFamily="82" charset="0"/>
                <a:cs typeface="Aharoni" pitchFamily="2" charset="-79"/>
              </a:rPr>
              <a:t> on your handout</a:t>
            </a:r>
            <a:endParaRPr kumimoji="0" lang="en-AU" sz="7200" b="1" i="0" u="none" strike="noStrike" kern="0" cap="none" spc="0" normalizeH="0" baseline="0" noProof="0" dirty="0">
              <a:ln w="31550" cmpd="sng">
                <a:solidFill>
                  <a:schemeClr val="bg1"/>
                </a:solidFill>
                <a:prstDash val="solid"/>
              </a:ln>
              <a:solidFill>
                <a:srgbClr val="FFFF00"/>
              </a:solidFill>
              <a:effectLst>
                <a:glow rad="889000">
                  <a:schemeClr val="accent1">
                    <a:satMod val="175000"/>
                    <a:alpha val="40000"/>
                  </a:schemeClr>
                </a:glow>
                <a:outerShdw blurRad="41275" dist="12700" dir="12000000" algn="tl" rotWithShape="0">
                  <a:srgbClr val="000000">
                    <a:alpha val="40000"/>
                  </a:srgbClr>
                </a:outerShdw>
              </a:effectLst>
              <a:uLnTx/>
              <a:uFillTx/>
              <a:latin typeface="Ravie" pitchFamily="82" charset="0"/>
              <a:cs typeface="Aharoni" pitchFamily="2" charset="-79"/>
            </a:endParaRPr>
          </a:p>
        </p:txBody>
      </p:sp>
    </p:spTree>
    <p:extLst>
      <p:ext uri="{BB962C8B-B14F-4D97-AF65-F5344CB8AC3E}">
        <p14:creationId xmlns:p14="http://schemas.microsoft.com/office/powerpoint/2010/main" val="7852588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72616" y="0"/>
            <a:ext cx="8928992" cy="6441116"/>
          </a:xfrm>
        </p:spPr>
        <p:txBody>
          <a:bodyPr>
            <a:normAutofit/>
          </a:bodyPr>
          <a:lstStyle/>
          <a:p>
            <a:pPr lvl="0">
              <a:spcBef>
                <a:spcPts val="0"/>
              </a:spcBef>
              <a:defRPr/>
            </a:pPr>
            <a:r>
              <a:rPr lang="en-AU" sz="7200" b="1" kern="0" dirty="0">
                <a:ln w="31550" cmpd="sng">
                  <a:solidFill>
                    <a:srgbClr val="ADCAFF">
                      <a:lumMod val="25000"/>
                    </a:srgbClr>
                  </a:solidFill>
                  <a:prstDash val="solid"/>
                </a:ln>
                <a:solidFill>
                  <a:srgbClr val="FFFF00"/>
                </a:solidFill>
                <a:effectLst>
                  <a:outerShdw blurRad="41275" dist="12700" dir="12000000" algn="tl" rotWithShape="0">
                    <a:srgbClr val="000000">
                      <a:alpha val="40000"/>
                    </a:srgbClr>
                  </a:outerShdw>
                </a:effectLst>
                <a:latin typeface="Ravie" pitchFamily="82" charset="0"/>
                <a:ea typeface="+mn-ea"/>
                <a:cs typeface="Aharoni" pitchFamily="2" charset="-79"/>
              </a:rPr>
              <a:t>TASK </a:t>
            </a:r>
            <a:r>
              <a:rPr lang="en-AU" sz="7200" b="1" kern="0" dirty="0" smtClean="0">
                <a:ln w="31550" cmpd="sng">
                  <a:solidFill>
                    <a:srgbClr val="ADCAFF">
                      <a:lumMod val="25000"/>
                    </a:srgbClr>
                  </a:solidFill>
                  <a:prstDash val="solid"/>
                </a:ln>
                <a:solidFill>
                  <a:srgbClr val="FFFF00"/>
                </a:solidFill>
                <a:effectLst>
                  <a:outerShdw blurRad="41275" dist="12700" dir="12000000" algn="tl" rotWithShape="0">
                    <a:srgbClr val="000000">
                      <a:alpha val="40000"/>
                    </a:srgbClr>
                  </a:outerShdw>
                </a:effectLst>
                <a:latin typeface="Ravie" pitchFamily="82" charset="0"/>
                <a:ea typeface="+mn-ea"/>
                <a:cs typeface="Aharoni" pitchFamily="2" charset="-79"/>
              </a:rPr>
              <a:t>3: VIDEO….</a:t>
            </a:r>
            <a:br>
              <a:rPr lang="en-AU" sz="7200" b="1" kern="0" dirty="0" smtClean="0">
                <a:ln w="31550" cmpd="sng">
                  <a:solidFill>
                    <a:srgbClr val="ADCAFF">
                      <a:lumMod val="25000"/>
                    </a:srgbClr>
                  </a:solidFill>
                  <a:prstDash val="solid"/>
                </a:ln>
                <a:solidFill>
                  <a:srgbClr val="FFFF00"/>
                </a:solidFill>
                <a:effectLst>
                  <a:outerShdw blurRad="41275" dist="12700" dir="12000000" algn="tl" rotWithShape="0">
                    <a:srgbClr val="000000">
                      <a:alpha val="40000"/>
                    </a:srgbClr>
                  </a:outerShdw>
                </a:effectLst>
                <a:latin typeface="Ravie" pitchFamily="82" charset="0"/>
                <a:ea typeface="+mn-ea"/>
                <a:cs typeface="Aharoni" pitchFamily="2" charset="-79"/>
              </a:rPr>
            </a:br>
            <a:r>
              <a:rPr lang="en-AU" sz="7200" b="1" kern="0" dirty="0" smtClean="0">
                <a:ln w="31550" cmpd="sng">
                  <a:solidFill>
                    <a:srgbClr val="ADCAFF">
                      <a:lumMod val="25000"/>
                    </a:srgbClr>
                  </a:solidFill>
                  <a:prstDash val="solid"/>
                </a:ln>
                <a:solidFill>
                  <a:srgbClr val="FFFF00"/>
                </a:solidFill>
                <a:effectLst>
                  <a:outerShdw blurRad="41275" dist="12700" dir="12000000" algn="tl" rotWithShape="0">
                    <a:srgbClr val="000000">
                      <a:alpha val="40000"/>
                    </a:srgbClr>
                  </a:outerShdw>
                </a:effectLst>
                <a:latin typeface="Ravie" pitchFamily="82" charset="0"/>
                <a:ea typeface="+mn-ea"/>
                <a:cs typeface="Aharoni" pitchFamily="2" charset="-79"/>
              </a:rPr>
              <a:t>Pay attention please</a:t>
            </a:r>
            <a:r>
              <a:rPr lang="en-AU" sz="3200" dirty="0">
                <a:solidFill>
                  <a:prstClr val="black"/>
                </a:solidFill>
                <a:ea typeface="+mn-ea"/>
                <a:cs typeface="+mn-cs"/>
              </a:rPr>
              <a:t/>
            </a:r>
            <a:br>
              <a:rPr lang="en-AU" sz="3200" dirty="0">
                <a:solidFill>
                  <a:prstClr val="black"/>
                </a:solidFill>
                <a:ea typeface="+mn-ea"/>
                <a:cs typeface="+mn-cs"/>
              </a:rPr>
            </a:br>
            <a:endParaRPr lang="en-AU" dirty="0"/>
          </a:p>
        </p:txBody>
      </p:sp>
      <p:sp>
        <p:nvSpPr>
          <p:cNvPr id="3" name="Content Placeholder 2"/>
          <p:cNvSpPr>
            <a:spLocks noGrp="1"/>
          </p:cNvSpPr>
          <p:nvPr>
            <p:ph idx="1"/>
          </p:nvPr>
        </p:nvSpPr>
        <p:spPr>
          <a:xfrm>
            <a:off x="2520181" y="332656"/>
            <a:ext cx="5111750" cy="5853113"/>
          </a:xfrm>
        </p:spPr>
        <p:txBody>
          <a:bodyPr/>
          <a:lstStyle/>
          <a:p>
            <a:endParaRPr lang="en-AU" dirty="0" smtClean="0"/>
          </a:p>
          <a:p>
            <a:endParaRPr lang="en-AU" dirty="0"/>
          </a:p>
          <a:p>
            <a:pPr marL="0" indent="0">
              <a:buNone/>
            </a:pPr>
            <a:endParaRPr lang="en-AU"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8786" y="620688"/>
            <a:ext cx="3595214" cy="2951981"/>
          </a:xfrm>
          <a:prstGeom prst="rect">
            <a:avLst/>
          </a:prstGeom>
        </p:spPr>
      </p:pic>
    </p:spTree>
    <p:extLst>
      <p:ext uri="{BB962C8B-B14F-4D97-AF65-F5344CB8AC3E}">
        <p14:creationId xmlns:p14="http://schemas.microsoft.com/office/powerpoint/2010/main" val="379263785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0" y="2265836"/>
            <a:ext cx="8229600" cy="1139825"/>
          </a:xfrm>
        </p:spPr>
        <p:txBody>
          <a:bodyPr/>
          <a:lstStyle/>
          <a:p>
            <a:pPr lvl="0" eaLnBrk="1" fontAlgn="auto" hangingPunct="1">
              <a:spcBef>
                <a:spcPts val="0"/>
              </a:spcBef>
              <a:spcAft>
                <a:spcPts val="0"/>
              </a:spcAft>
            </a:pPr>
            <a:r>
              <a:rPr lang="en-AU" sz="7200" b="1" kern="1200" dirty="0">
                <a:ln w="31550" cmpd="sng">
                  <a:solidFill>
                    <a:srgbClr val="ADCAFF">
                      <a:lumMod val="25000"/>
                    </a:srgbClr>
                  </a:solidFill>
                  <a:prstDash val="solid"/>
                </a:ln>
                <a:solidFill>
                  <a:srgbClr val="FFFF00"/>
                </a:solidFill>
                <a:effectLst>
                  <a:outerShdw blurRad="41275" dist="12700" dir="12000000" algn="tl" rotWithShape="0">
                    <a:srgbClr val="000000">
                      <a:alpha val="40000"/>
                    </a:srgbClr>
                  </a:outerShdw>
                </a:effectLst>
                <a:latin typeface="Ravie" pitchFamily="82" charset="0"/>
                <a:ea typeface="+mn-ea"/>
                <a:cs typeface="Aharoni" pitchFamily="2" charset="-79"/>
              </a:rPr>
              <a:t>TASK </a:t>
            </a:r>
            <a:r>
              <a:rPr lang="en-AU" sz="7200" b="1" kern="1200" dirty="0" smtClean="0">
                <a:ln w="31550" cmpd="sng">
                  <a:solidFill>
                    <a:srgbClr val="ADCAFF">
                      <a:lumMod val="25000"/>
                    </a:srgbClr>
                  </a:solidFill>
                  <a:prstDash val="solid"/>
                </a:ln>
                <a:solidFill>
                  <a:srgbClr val="FFFF00"/>
                </a:solidFill>
                <a:effectLst>
                  <a:outerShdw blurRad="41275" dist="12700" dir="12000000" algn="tl" rotWithShape="0">
                    <a:srgbClr val="000000">
                      <a:alpha val="40000"/>
                    </a:srgbClr>
                  </a:outerShdw>
                </a:effectLst>
                <a:latin typeface="Ravie" pitchFamily="82" charset="0"/>
                <a:ea typeface="+mn-ea"/>
                <a:cs typeface="Aharoni" pitchFamily="2" charset="-79"/>
              </a:rPr>
              <a:t>4: </a:t>
            </a:r>
            <a:r>
              <a:rPr lang="en-AU" sz="7200" b="1" kern="1200" dirty="0">
                <a:ln w="31550" cmpd="sng">
                  <a:solidFill>
                    <a:srgbClr val="ADCAFF">
                      <a:lumMod val="25000"/>
                    </a:srgbClr>
                  </a:solidFill>
                  <a:prstDash val="solid"/>
                </a:ln>
                <a:solidFill>
                  <a:srgbClr val="FFFF00"/>
                </a:solidFill>
                <a:effectLst>
                  <a:outerShdw blurRad="41275" dist="12700" dir="12000000" algn="tl" rotWithShape="0">
                    <a:srgbClr val="000000">
                      <a:alpha val="40000"/>
                    </a:srgbClr>
                  </a:outerShdw>
                </a:effectLst>
                <a:latin typeface="Ravie" pitchFamily="82" charset="0"/>
                <a:ea typeface="+mn-ea"/>
                <a:cs typeface="Aharoni" pitchFamily="2" charset="-79"/>
              </a:rPr>
              <a:t/>
            </a:r>
            <a:br>
              <a:rPr lang="en-AU" sz="7200" b="1" kern="1200" dirty="0">
                <a:ln w="31550" cmpd="sng">
                  <a:solidFill>
                    <a:srgbClr val="ADCAFF">
                      <a:lumMod val="25000"/>
                    </a:srgbClr>
                  </a:solidFill>
                  <a:prstDash val="solid"/>
                </a:ln>
                <a:solidFill>
                  <a:srgbClr val="FFFF00"/>
                </a:solidFill>
                <a:effectLst>
                  <a:outerShdw blurRad="41275" dist="12700" dir="12000000" algn="tl" rotWithShape="0">
                    <a:srgbClr val="000000">
                      <a:alpha val="40000"/>
                    </a:srgbClr>
                  </a:outerShdw>
                </a:effectLst>
                <a:latin typeface="Ravie" pitchFamily="82" charset="0"/>
                <a:ea typeface="+mn-ea"/>
                <a:cs typeface="Aharoni" pitchFamily="2" charset="-79"/>
              </a:rPr>
            </a:br>
            <a:r>
              <a:rPr lang="en-AU" sz="7200" b="1" kern="1200" dirty="0" smtClean="0">
                <a:ln w="31550" cmpd="sng">
                  <a:solidFill>
                    <a:srgbClr val="ADCAFF">
                      <a:lumMod val="25000"/>
                    </a:srgbClr>
                  </a:solidFill>
                  <a:prstDash val="solid"/>
                </a:ln>
                <a:solidFill>
                  <a:srgbClr val="FFFF00"/>
                </a:solidFill>
                <a:effectLst>
                  <a:outerShdw blurRad="41275" dist="12700" dir="12000000" algn="tl" rotWithShape="0">
                    <a:srgbClr val="000000">
                      <a:alpha val="40000"/>
                    </a:srgbClr>
                  </a:outerShdw>
                </a:effectLst>
                <a:latin typeface="Ravie" pitchFamily="82" charset="0"/>
                <a:ea typeface="+mn-ea"/>
                <a:cs typeface="Aharoni" pitchFamily="2" charset="-79"/>
              </a:rPr>
              <a:t>Make your own </a:t>
            </a:r>
            <a:r>
              <a:rPr lang="en-AU" sz="7200" b="1" kern="1200" dirty="0" err="1" smtClean="0">
                <a:ln w="31550" cmpd="sng">
                  <a:solidFill>
                    <a:srgbClr val="ADCAFF">
                      <a:lumMod val="25000"/>
                    </a:srgbClr>
                  </a:solidFill>
                  <a:prstDash val="solid"/>
                </a:ln>
                <a:solidFill>
                  <a:srgbClr val="FFFF00"/>
                </a:solidFill>
                <a:effectLst>
                  <a:outerShdw blurRad="41275" dist="12700" dir="12000000" algn="tl" rotWithShape="0">
                    <a:srgbClr val="000000">
                      <a:alpha val="40000"/>
                    </a:srgbClr>
                  </a:outerShdw>
                </a:effectLst>
                <a:latin typeface="Ravie" pitchFamily="82" charset="0"/>
                <a:ea typeface="+mn-ea"/>
                <a:cs typeface="Aharoni" pitchFamily="2" charset="-79"/>
              </a:rPr>
              <a:t>Coriolis</a:t>
            </a:r>
            <a:r>
              <a:rPr lang="en-AU" sz="7200" b="1" kern="1200" dirty="0" smtClean="0">
                <a:ln w="31550" cmpd="sng">
                  <a:solidFill>
                    <a:srgbClr val="ADCAFF">
                      <a:lumMod val="25000"/>
                    </a:srgbClr>
                  </a:solidFill>
                  <a:prstDash val="solid"/>
                </a:ln>
                <a:solidFill>
                  <a:srgbClr val="FFFF00"/>
                </a:solidFill>
                <a:effectLst>
                  <a:outerShdw blurRad="41275" dist="12700" dir="12000000" algn="tl" rotWithShape="0">
                    <a:srgbClr val="000000">
                      <a:alpha val="40000"/>
                    </a:srgbClr>
                  </a:outerShdw>
                </a:effectLst>
                <a:latin typeface="Ravie" pitchFamily="82" charset="0"/>
                <a:ea typeface="+mn-ea"/>
                <a:cs typeface="Aharoni" pitchFamily="2" charset="-79"/>
              </a:rPr>
              <a:t> Effect simulation</a:t>
            </a:r>
            <a:endParaRPr lang="en-AU" dirty="0"/>
          </a:p>
        </p:txBody>
      </p:sp>
      <p:sp>
        <p:nvSpPr>
          <p:cNvPr id="5" name="Content Placeholder 4"/>
          <p:cNvSpPr>
            <a:spLocks noGrp="1"/>
          </p:cNvSpPr>
          <p:nvPr>
            <p:ph idx="1"/>
          </p:nvPr>
        </p:nvSpPr>
        <p:spPr/>
        <p:txBody>
          <a:bodyPr/>
          <a:lstStyle/>
          <a:p>
            <a:endParaRPr lang="en-AU" dirty="0"/>
          </a:p>
        </p:txBody>
      </p:sp>
    </p:spTree>
    <p:extLst>
      <p:ext uri="{BB962C8B-B14F-4D97-AF65-F5344CB8AC3E}">
        <p14:creationId xmlns:p14="http://schemas.microsoft.com/office/powerpoint/2010/main" val="212178324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xit" presetSubtype="0" accel="100000" fill="hold" grpId="0"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 calcmode="lin" valueType="num">
                                      <p:cBhvr>
                                        <p:cTn id="8" dur="500"/>
                                        <p:tgtEl>
                                          <p:spTgt spid="4"/>
                                        </p:tgtEl>
                                        <p:attrNameLst>
                                          <p:attrName>style.rotation</p:attrName>
                                        </p:attrNameLst>
                                      </p:cBhvr>
                                      <p:tavLst>
                                        <p:tav tm="0">
                                          <p:val>
                                            <p:fltVal val="0"/>
                                          </p:val>
                                        </p:tav>
                                        <p:tav tm="100000">
                                          <p:val>
                                            <p:fltVal val="360"/>
                                          </p:val>
                                        </p:tav>
                                      </p:tavLst>
                                    </p:anim>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2736"/>
            <a:ext cx="9217024" cy="4464496"/>
          </a:xfrm>
        </p:spPr>
        <p:txBody>
          <a:bodyPr/>
          <a:lstStyle/>
          <a:p>
            <a:r>
              <a:rPr lang="en-AU" sz="7200" b="1" dirty="0">
                <a:ln w="31550" cmpd="sng">
                  <a:solidFill>
                    <a:srgbClr val="ADCAFF">
                      <a:lumMod val="25000"/>
                    </a:srgbClr>
                  </a:solidFill>
                  <a:prstDash val="solid"/>
                </a:ln>
                <a:solidFill>
                  <a:srgbClr val="FFFF00"/>
                </a:solidFill>
                <a:effectLst>
                  <a:outerShdw blurRad="41275" dist="12700" dir="12000000" algn="tl" rotWithShape="0">
                    <a:srgbClr val="000000">
                      <a:alpha val="40000"/>
                    </a:srgbClr>
                  </a:outerShdw>
                </a:effectLst>
                <a:latin typeface="Ravie" pitchFamily="82" charset="0"/>
                <a:cs typeface="Aharoni" pitchFamily="2" charset="-79"/>
              </a:rPr>
              <a:t>TASK </a:t>
            </a:r>
            <a:r>
              <a:rPr lang="en-AU" sz="7200" b="1" dirty="0" smtClean="0">
                <a:ln w="31550" cmpd="sng">
                  <a:solidFill>
                    <a:srgbClr val="ADCAFF">
                      <a:lumMod val="25000"/>
                    </a:srgbClr>
                  </a:solidFill>
                  <a:prstDash val="solid"/>
                </a:ln>
                <a:solidFill>
                  <a:srgbClr val="FFFF00"/>
                </a:solidFill>
                <a:effectLst>
                  <a:outerShdw blurRad="41275" dist="12700" dir="12000000" algn="tl" rotWithShape="0">
                    <a:srgbClr val="000000">
                      <a:alpha val="40000"/>
                    </a:srgbClr>
                  </a:outerShdw>
                </a:effectLst>
                <a:latin typeface="Ravie" pitchFamily="82" charset="0"/>
                <a:cs typeface="Aharoni" pitchFamily="2" charset="-79"/>
              </a:rPr>
              <a:t>5: Draw and label the 5 Ocean Gyres from the next </a:t>
            </a:r>
            <a:r>
              <a:rPr lang="en-AU" sz="7200" b="1" dirty="0" err="1" smtClean="0">
                <a:ln w="31550" cmpd="sng">
                  <a:solidFill>
                    <a:srgbClr val="ADCAFF">
                      <a:lumMod val="25000"/>
                    </a:srgbClr>
                  </a:solidFill>
                  <a:prstDash val="solid"/>
                </a:ln>
                <a:solidFill>
                  <a:srgbClr val="FFFF00"/>
                </a:solidFill>
                <a:effectLst>
                  <a:outerShdw blurRad="41275" dist="12700" dir="12000000" algn="tl" rotWithShape="0">
                    <a:srgbClr val="000000">
                      <a:alpha val="40000"/>
                    </a:srgbClr>
                  </a:outerShdw>
                </a:effectLst>
                <a:latin typeface="Ravie" pitchFamily="82" charset="0"/>
                <a:cs typeface="Aharoni" pitchFamily="2" charset="-79"/>
              </a:rPr>
              <a:t>Powerpoint</a:t>
            </a:r>
            <a:r>
              <a:rPr lang="en-AU" sz="7200" b="1" dirty="0" smtClean="0">
                <a:ln w="31550" cmpd="sng">
                  <a:solidFill>
                    <a:srgbClr val="ADCAFF">
                      <a:lumMod val="25000"/>
                    </a:srgbClr>
                  </a:solidFill>
                  <a:prstDash val="solid"/>
                </a:ln>
                <a:solidFill>
                  <a:srgbClr val="FFFF00"/>
                </a:solidFill>
                <a:effectLst>
                  <a:outerShdw blurRad="41275" dist="12700" dir="12000000" algn="tl" rotWithShape="0">
                    <a:srgbClr val="000000">
                      <a:alpha val="40000"/>
                    </a:srgbClr>
                  </a:outerShdw>
                </a:effectLst>
                <a:latin typeface="Ravie" pitchFamily="82" charset="0"/>
                <a:cs typeface="Aharoni" pitchFamily="2" charset="-79"/>
              </a:rPr>
              <a:t> slide</a:t>
            </a:r>
            <a:endParaRPr lang="en-AU" dirty="0"/>
          </a:p>
        </p:txBody>
      </p:sp>
    </p:spTree>
    <p:extLst>
      <p:ext uri="{BB962C8B-B14F-4D97-AF65-F5344CB8AC3E}">
        <p14:creationId xmlns:p14="http://schemas.microsoft.com/office/powerpoint/2010/main" val="34296243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8540" y="-76870"/>
            <a:ext cx="9793088" cy="1417638"/>
          </a:xfrm>
        </p:spPr>
        <p:txBody>
          <a:bodyPr>
            <a:normAutofit fontScale="90000"/>
          </a:bodyPr>
          <a:lstStyle/>
          <a:p>
            <a:r>
              <a:rPr lang="en-AU" dirty="0" smtClean="0">
                <a:solidFill>
                  <a:schemeClr val="tx1">
                    <a:lumMod val="75000"/>
                  </a:schemeClr>
                </a:solidFill>
              </a:rPr>
              <a:t>Ocean Gyres – Deflected </a:t>
            </a:r>
            <a:r>
              <a:rPr lang="en-AU" dirty="0" smtClean="0">
                <a:solidFill>
                  <a:schemeClr val="tx1">
                    <a:lumMod val="75000"/>
                  </a:schemeClr>
                </a:solidFill>
              </a:rPr>
              <a:t>water     Moving in a circle!</a:t>
            </a:r>
            <a:endParaRPr lang="en-AU" dirty="0">
              <a:solidFill>
                <a:schemeClr val="bg1"/>
              </a:solidFill>
            </a:endParaRPr>
          </a:p>
        </p:txBody>
      </p:sp>
      <p:sp>
        <p:nvSpPr>
          <p:cNvPr id="6" name="Content Placeholder 5"/>
          <p:cNvSpPr>
            <a:spLocks noGrp="1"/>
          </p:cNvSpPr>
          <p:nvPr>
            <p:ph idx="1"/>
          </p:nvPr>
        </p:nvSpPr>
        <p:spPr/>
        <p:txBody>
          <a:bodyPr/>
          <a:lstStyle/>
          <a:p>
            <a:endParaRPr lang="en-AU"/>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34197"/>
            <a:ext cx="8568952" cy="566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4844710"/>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6592" y="188640"/>
            <a:ext cx="11088688" cy="3587750"/>
          </a:xfrm>
        </p:spPr>
        <p:txBody>
          <a:bodyPr>
            <a:prstTxWarp prst="textFadeDown">
              <a:avLst/>
            </a:prstTxWarp>
            <a:normAutofit fontScale="90000"/>
          </a:bodyPr>
          <a:lstStyle/>
          <a:p>
            <a:r>
              <a:rPr lang="en-AU" sz="7200" b="1" dirty="0">
                <a:ln w="31550" cmpd="sng">
                  <a:solidFill>
                    <a:srgbClr val="ADCAFF">
                      <a:lumMod val="25000"/>
                    </a:srgbClr>
                  </a:solidFill>
                  <a:prstDash val="solid"/>
                </a:ln>
                <a:solidFill>
                  <a:srgbClr val="FFFF00"/>
                </a:solidFill>
                <a:effectLst>
                  <a:outerShdw blurRad="41275" dist="12700" dir="12000000" algn="tl" rotWithShape="0">
                    <a:srgbClr val="000000">
                      <a:alpha val="40000"/>
                    </a:srgbClr>
                  </a:outerShdw>
                </a:effectLst>
                <a:latin typeface="Ravie" pitchFamily="82" charset="0"/>
                <a:cs typeface="Aharoni" pitchFamily="2" charset="-79"/>
              </a:rPr>
              <a:t>TASK </a:t>
            </a:r>
            <a:r>
              <a:rPr lang="en-AU" sz="7200" b="1" dirty="0" smtClean="0">
                <a:ln w="31550" cmpd="sng">
                  <a:solidFill>
                    <a:srgbClr val="ADCAFF">
                      <a:lumMod val="25000"/>
                    </a:srgbClr>
                  </a:solidFill>
                  <a:prstDash val="solid"/>
                </a:ln>
                <a:solidFill>
                  <a:srgbClr val="FFFF00"/>
                </a:solidFill>
                <a:effectLst>
                  <a:outerShdw blurRad="41275" dist="12700" dir="12000000" algn="tl" rotWithShape="0">
                    <a:srgbClr val="000000">
                      <a:alpha val="40000"/>
                    </a:srgbClr>
                  </a:outerShdw>
                </a:effectLst>
                <a:latin typeface="Ravie" pitchFamily="82" charset="0"/>
                <a:cs typeface="Aharoni" pitchFamily="2" charset="-79"/>
              </a:rPr>
              <a:t>6: Demonstration</a:t>
            </a:r>
            <a:r>
              <a:rPr lang="en-AU" sz="7200" b="1" dirty="0">
                <a:ln w="31550" cmpd="sng">
                  <a:solidFill>
                    <a:srgbClr val="ADCAFF">
                      <a:lumMod val="25000"/>
                    </a:srgbClr>
                  </a:solidFill>
                  <a:prstDash val="solid"/>
                </a:ln>
                <a:solidFill>
                  <a:srgbClr val="FFFF00"/>
                </a:solidFill>
                <a:effectLst>
                  <a:outerShdw blurRad="41275" dist="12700" dir="12000000" algn="tl" rotWithShape="0">
                    <a:srgbClr val="000000">
                      <a:alpha val="40000"/>
                    </a:srgbClr>
                  </a:outerShdw>
                </a:effectLst>
                <a:latin typeface="Ravie" pitchFamily="82" charset="0"/>
                <a:cs typeface="Aharoni" pitchFamily="2" charset="-79"/>
              </a:rPr>
              <a:t/>
            </a:r>
            <a:br>
              <a:rPr lang="en-AU" sz="7200" b="1" dirty="0">
                <a:ln w="31550" cmpd="sng">
                  <a:solidFill>
                    <a:srgbClr val="ADCAFF">
                      <a:lumMod val="25000"/>
                    </a:srgbClr>
                  </a:solidFill>
                  <a:prstDash val="solid"/>
                </a:ln>
                <a:solidFill>
                  <a:srgbClr val="FFFF00"/>
                </a:solidFill>
                <a:effectLst>
                  <a:outerShdw blurRad="41275" dist="12700" dir="12000000" algn="tl" rotWithShape="0">
                    <a:srgbClr val="000000">
                      <a:alpha val="40000"/>
                    </a:srgbClr>
                  </a:outerShdw>
                </a:effectLst>
                <a:latin typeface="Ravie" pitchFamily="82" charset="0"/>
                <a:cs typeface="Aharoni" pitchFamily="2" charset="-79"/>
              </a:rPr>
            </a:br>
            <a:r>
              <a:rPr lang="en-AU" sz="7200" b="1" dirty="0">
                <a:ln w="31550" cmpd="sng">
                  <a:solidFill>
                    <a:srgbClr val="ADCAFF">
                      <a:lumMod val="25000"/>
                    </a:srgbClr>
                  </a:solidFill>
                  <a:prstDash val="solid"/>
                </a:ln>
                <a:solidFill>
                  <a:srgbClr val="FFFF00"/>
                </a:solidFill>
                <a:effectLst>
                  <a:outerShdw blurRad="41275" dist="12700" dir="12000000" algn="tl" rotWithShape="0">
                    <a:srgbClr val="000000">
                      <a:alpha val="40000"/>
                    </a:srgbClr>
                  </a:outerShdw>
                </a:effectLst>
                <a:latin typeface="Ravie" pitchFamily="82" charset="0"/>
                <a:cs typeface="Aharoni" pitchFamily="2" charset="-79"/>
              </a:rPr>
              <a:t>Pay attention please</a:t>
            </a:r>
            <a:endParaRPr lang="en-AU" dirty="0"/>
          </a:p>
        </p:txBody>
      </p:sp>
    </p:spTree>
    <p:extLst>
      <p:ext uri="{BB962C8B-B14F-4D97-AF65-F5344CB8AC3E}">
        <p14:creationId xmlns:p14="http://schemas.microsoft.com/office/powerpoint/2010/main" val="216493552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1269</TotalTime>
  <Words>191</Words>
  <Application>Microsoft Office PowerPoint</Application>
  <PresentationFormat>On-screen Show (4:3)</PresentationFormat>
  <Paragraphs>27</Paragraphs>
  <Slides>8</Slides>
  <Notes>1</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Orbit</vt:lpstr>
      <vt:lpstr>Ocean Currents</vt:lpstr>
      <vt:lpstr>PowerPoint Presentation</vt:lpstr>
      <vt:lpstr>PowerPoint Presentation</vt:lpstr>
      <vt:lpstr>TASK 3: VIDEO…. Pay attention please </vt:lpstr>
      <vt:lpstr>TASK 4:  Make your own Coriolis Effect simulation</vt:lpstr>
      <vt:lpstr>TASK 5: Draw and label the 5 Ocean Gyres from the next Powerpoint slide</vt:lpstr>
      <vt:lpstr>Ocean Gyres – Deflected water     Moving in a circle!</vt:lpstr>
      <vt:lpstr>TASK 6: Demonstration Pay attention please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 Currents</dc:title>
  <dc:creator>Brooke</dc:creator>
  <cp:lastModifiedBy>Brooke</cp:lastModifiedBy>
  <cp:revision>48</cp:revision>
  <dcterms:created xsi:type="dcterms:W3CDTF">2012-10-23T08:43:23Z</dcterms:created>
  <dcterms:modified xsi:type="dcterms:W3CDTF">2012-10-24T16:55:54Z</dcterms:modified>
</cp:coreProperties>
</file>