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 id="266" r:id="rId8"/>
    <p:sldId id="268" r:id="rId9"/>
    <p:sldId id="270" r:id="rId10"/>
    <p:sldId id="272" r:id="rId11"/>
    <p:sldId id="273" r:id="rId12"/>
    <p:sldId id="275" r:id="rId13"/>
    <p:sldId id="262" r:id="rId14"/>
    <p:sldId id="263" r:id="rId15"/>
    <p:sldId id="276" r:id="rId16"/>
    <p:sldId id="264"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95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AU"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AU"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B8EC73F3-10F9-734C-86F0-16B5C33A95E1}" type="datetimeFigureOut">
              <a:rPr lang="en-US" smtClean="0"/>
              <a:pPr/>
              <a:t>25/10/12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3AEA3557-9F45-B745-A330-2CCBC82AEA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B8EC73F3-10F9-734C-86F0-16B5C33A95E1}" type="datetimeFigureOut">
              <a:rPr lang="en-US" smtClean="0"/>
              <a:pPr/>
              <a:t>25/10/12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A3557-9F45-B745-A330-2CCBC82AEA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B8EC73F3-10F9-734C-86F0-16B5C33A95E1}" type="datetimeFigureOut">
              <a:rPr lang="en-US" smtClean="0"/>
              <a:pPr/>
              <a:t>25/10/12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A3557-9F45-B745-A330-2CCBC82AEA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B8EC73F3-10F9-734C-86F0-16B5C33A95E1}" type="datetimeFigureOut">
              <a:rPr lang="en-US" smtClean="0"/>
              <a:pPr/>
              <a:t>25/10/12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A3557-9F45-B745-A330-2CCBC82AEAAD}" type="slidenum">
              <a:rPr lang="en-US" smtClean="0"/>
              <a:pPr/>
              <a:t>‹#›</a:t>
            </a:fld>
            <a:endParaRPr lang="en-US"/>
          </a:p>
        </p:txBody>
      </p:sp>
      <p:sp>
        <p:nvSpPr>
          <p:cNvPr id="7" name="Title 6"/>
          <p:cNvSpPr>
            <a:spLocks noGrp="1"/>
          </p:cNvSpPr>
          <p:nvPr>
            <p:ph type="title"/>
          </p:nvPr>
        </p:nvSpPr>
        <p:spPr/>
        <p:txBody>
          <a:bodyPr rtlCol="0"/>
          <a:lstStyle/>
          <a:p>
            <a:r>
              <a:rPr kumimoji="0" lang="en-AU"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AU"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AU" smtClean="0"/>
              <a:t>Click to edit Master text styles</a:t>
            </a:r>
          </a:p>
        </p:txBody>
      </p:sp>
      <p:sp>
        <p:nvSpPr>
          <p:cNvPr id="4" name="Date Placeholder 3"/>
          <p:cNvSpPr>
            <a:spLocks noGrp="1"/>
          </p:cNvSpPr>
          <p:nvPr>
            <p:ph type="dt" sz="half" idx="10"/>
          </p:nvPr>
        </p:nvSpPr>
        <p:spPr/>
        <p:txBody>
          <a:bodyPr/>
          <a:lstStyle/>
          <a:p>
            <a:fld id="{B8EC73F3-10F9-734C-86F0-16B5C33A95E1}" type="datetimeFigureOut">
              <a:rPr lang="en-US" smtClean="0"/>
              <a:pPr/>
              <a:t>25/10/12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A3557-9F45-B745-A330-2CCBC82AEAA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5" name="Date Placeholder 4"/>
          <p:cNvSpPr>
            <a:spLocks noGrp="1"/>
          </p:cNvSpPr>
          <p:nvPr>
            <p:ph type="dt" sz="half" idx="10"/>
          </p:nvPr>
        </p:nvSpPr>
        <p:spPr/>
        <p:txBody>
          <a:bodyPr/>
          <a:lstStyle/>
          <a:p>
            <a:fld id="{B8EC73F3-10F9-734C-86F0-16B5C33A95E1}" type="datetimeFigureOut">
              <a:rPr lang="en-US" smtClean="0"/>
              <a:pPr/>
              <a:t>25/10/12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A3557-9F45-B745-A330-2CCBC82AEAAD}" type="slidenum">
              <a:rPr lang="en-US" smtClean="0"/>
              <a:pPr/>
              <a:t>‹#›</a:t>
            </a:fld>
            <a:endParaRPr lang="en-US"/>
          </a:p>
        </p:txBody>
      </p:sp>
      <p:sp>
        <p:nvSpPr>
          <p:cNvPr id="8" name="Title 7"/>
          <p:cNvSpPr>
            <a:spLocks noGrp="1"/>
          </p:cNvSpPr>
          <p:nvPr>
            <p:ph type="title"/>
          </p:nvPr>
        </p:nvSpPr>
        <p:spPr/>
        <p:txBody>
          <a:bodyPr rtlCol="0"/>
          <a:lstStyle/>
          <a:p>
            <a:r>
              <a:rPr kumimoji="0" lang="en-AU"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AU"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AU"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AU"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7" name="Date Placeholder 6"/>
          <p:cNvSpPr>
            <a:spLocks noGrp="1"/>
          </p:cNvSpPr>
          <p:nvPr>
            <p:ph type="dt" sz="half" idx="10"/>
          </p:nvPr>
        </p:nvSpPr>
        <p:spPr/>
        <p:txBody>
          <a:bodyPr/>
          <a:lstStyle/>
          <a:p>
            <a:fld id="{B8EC73F3-10F9-734C-86F0-16B5C33A95E1}" type="datetimeFigureOut">
              <a:rPr lang="en-US" smtClean="0"/>
              <a:pPr/>
              <a:t>25/10/12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EA3557-9F45-B745-A330-2CCBC82AEAA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8EC73F3-10F9-734C-86F0-16B5C33A95E1}" type="datetimeFigureOut">
              <a:rPr lang="en-US" smtClean="0"/>
              <a:pPr/>
              <a:t>25/10/12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EA3557-9F45-B745-A330-2CCBC82AEAAD}" type="slidenum">
              <a:rPr lang="en-US" smtClean="0"/>
              <a:pPr/>
              <a:t>‹#›</a:t>
            </a:fld>
            <a:endParaRPr lang="en-US"/>
          </a:p>
        </p:txBody>
      </p:sp>
      <p:sp>
        <p:nvSpPr>
          <p:cNvPr id="6" name="Title 5"/>
          <p:cNvSpPr>
            <a:spLocks noGrp="1"/>
          </p:cNvSpPr>
          <p:nvPr>
            <p:ph type="title"/>
          </p:nvPr>
        </p:nvSpPr>
        <p:spPr/>
        <p:txBody>
          <a:bodyPr rtlCol="0"/>
          <a:lstStyle/>
          <a:p>
            <a:r>
              <a:rPr kumimoji="0" lang="en-AU"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EC73F3-10F9-734C-86F0-16B5C33A95E1}" type="datetimeFigureOut">
              <a:rPr lang="en-US" smtClean="0"/>
              <a:pPr/>
              <a:t>25/10/12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EA3557-9F45-B745-A330-2CCBC82AEA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AU"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AU"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8EC73F3-10F9-734C-86F0-16B5C33A95E1}" type="datetimeFigureOut">
              <a:rPr lang="en-US" smtClean="0"/>
              <a:pPr/>
              <a:t>25/10/12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A3557-9F45-B745-A330-2CCBC82AEAA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AU"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B8EC73F3-10F9-734C-86F0-16B5C33A95E1}" type="datetimeFigureOut">
              <a:rPr lang="en-US" smtClean="0"/>
              <a:pPr/>
              <a:t>25/10/12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3AEA3557-9F45-B745-A330-2CCBC82AEAA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AU"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AU"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AU" smtClean="0"/>
              <a:t>Click to edit Master text styles</a:t>
            </a:r>
          </a:p>
          <a:p>
            <a:pPr lvl="1" eaLnBrk="1" latinLnBrk="0" hangingPunct="1"/>
            <a:r>
              <a:rPr kumimoji="0" lang="en-AU" smtClean="0"/>
              <a:t>Second level</a:t>
            </a:r>
          </a:p>
          <a:p>
            <a:pPr lvl="2" eaLnBrk="1" latinLnBrk="0" hangingPunct="1"/>
            <a:r>
              <a:rPr kumimoji="0" lang="en-AU" smtClean="0"/>
              <a:t>Third level</a:t>
            </a:r>
          </a:p>
          <a:p>
            <a:pPr lvl="3" eaLnBrk="1" latinLnBrk="0" hangingPunct="1"/>
            <a:r>
              <a:rPr kumimoji="0" lang="en-AU" smtClean="0"/>
              <a:t>Fourth level</a:t>
            </a:r>
          </a:p>
          <a:p>
            <a:pPr lvl="4" eaLnBrk="1" latinLnBrk="0" hangingPunct="1"/>
            <a:r>
              <a:rPr kumimoji="0" lang="en-AU"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B8EC73F3-10F9-734C-86F0-16B5C33A95E1}" type="datetimeFigureOut">
              <a:rPr lang="en-US" smtClean="0"/>
              <a:pPr/>
              <a:t>25/10/12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3AEA3557-9F45-B745-A330-2CCBC82AEA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Elements and Compounds</a:t>
            </a:r>
            <a:endParaRPr lang="en-US" dirty="0"/>
          </a:p>
        </p:txBody>
      </p:sp>
      <p:sp>
        <p:nvSpPr>
          <p:cNvPr id="3" name="Subtitle 2"/>
          <p:cNvSpPr>
            <a:spLocks noGrp="1"/>
          </p:cNvSpPr>
          <p:nvPr>
            <p:ph type="subTitle" idx="1"/>
          </p:nvPr>
        </p:nvSpPr>
        <p:spPr/>
        <p:txBody>
          <a:bodyPr/>
          <a:lstStyle/>
          <a:p>
            <a:r>
              <a:rPr lang="en-US" dirty="0" smtClean="0"/>
              <a:t>Mix and Match</a:t>
            </a:r>
            <a:endParaRPr lang="en-US" dirty="0"/>
          </a:p>
        </p:txBody>
      </p:sp>
      <p:pic>
        <p:nvPicPr>
          <p:cNvPr id="5" name="Picture 4" descr="Ashdale-Chem-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45719" y="100272"/>
            <a:ext cx="1561163" cy="176353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For example, steel is much stronger and harder than its iron base metal, allowing it to be used in everything from paperclips, staples, nails and screws to cars, ship hulls and the frames of bridges and skyscrapers. </a:t>
            </a:r>
          </a:p>
          <a:p>
            <a:r>
              <a:rPr lang="en-US" sz="3200" dirty="0" smtClean="0"/>
              <a:t>Steel is an alloy of iron with small amounts of carbon added to it. </a:t>
            </a:r>
          </a:p>
        </p:txBody>
      </p:sp>
      <p:sp>
        <p:nvSpPr>
          <p:cNvPr id="2" name="Title 1"/>
          <p:cNvSpPr>
            <a:spLocks noGrp="1"/>
          </p:cNvSpPr>
          <p:nvPr>
            <p:ph type="title"/>
          </p:nvPr>
        </p:nvSpPr>
        <p:spPr/>
        <p:txBody>
          <a:bodyPr/>
          <a:lstStyle/>
          <a:p>
            <a:r>
              <a:rPr lang="en-US" dirty="0" smtClean="0"/>
              <a:t>Alloys: Steel</a:t>
            </a:r>
            <a:endParaRPr lang="en-US" dirty="0"/>
          </a:p>
        </p:txBody>
      </p:sp>
    </p:spTree>
    <p:extLst>
      <p:ext uri="{BB962C8B-B14F-4D97-AF65-F5344CB8AC3E}">
        <p14:creationId xmlns:p14="http://schemas.microsoft.com/office/powerpoint/2010/main" val="1032003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Different amounts of carbon produce different alloys:</a:t>
            </a:r>
          </a:p>
          <a:p>
            <a:r>
              <a:rPr lang="en-US" dirty="0"/>
              <a:t>Wrought iron contains almost no carbon and is the closest alloy to pure iron.</a:t>
            </a:r>
          </a:p>
          <a:p>
            <a:r>
              <a:rPr lang="en-US" dirty="0"/>
              <a:t>Mild steel has only 0.5% carbon.</a:t>
            </a:r>
          </a:p>
          <a:p>
            <a:r>
              <a:rPr lang="en-US" dirty="0"/>
              <a:t>Hard steel or tool steel has about 1% carbon.</a:t>
            </a:r>
          </a:p>
          <a:p>
            <a:r>
              <a:rPr lang="en-US" dirty="0"/>
              <a:t>Cast iron has between 2.4% and 4.5% carbon. Cast iron is strong but brittle, shattering easily if hit or dropped.</a:t>
            </a:r>
          </a:p>
          <a:p>
            <a:endParaRPr lang="en-US" dirty="0"/>
          </a:p>
        </p:txBody>
      </p:sp>
      <p:sp>
        <p:nvSpPr>
          <p:cNvPr id="4" name="Title 1"/>
          <p:cNvSpPr>
            <a:spLocks noGrp="1"/>
          </p:cNvSpPr>
          <p:nvPr>
            <p:ph type="title"/>
          </p:nvPr>
        </p:nvSpPr>
        <p:spPr/>
        <p:txBody>
          <a:bodyPr/>
          <a:lstStyle/>
          <a:p>
            <a:r>
              <a:rPr lang="en-US" dirty="0" smtClean="0"/>
              <a:t>Alloys: Steel</a:t>
            </a:r>
            <a:endParaRPr lang="en-US" dirty="0"/>
          </a:p>
        </p:txBody>
      </p:sp>
    </p:spTree>
    <p:extLst>
      <p:ext uri="{BB962C8B-B14F-4D97-AF65-F5344CB8AC3E}">
        <p14:creationId xmlns:p14="http://schemas.microsoft.com/office/powerpoint/2010/main" val="2517160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5583923" cy="4187942"/>
          </a:xfrm>
          <a:prstGeom prst="rect">
            <a:avLst/>
          </a:prstGeom>
        </p:spPr>
      </p:pic>
      <p:pic>
        <p:nvPicPr>
          <p:cNvPr id="5" name="Picture 4"/>
          <p:cNvPicPr>
            <a:picLocks noChangeAspect="1"/>
          </p:cNvPicPr>
          <p:nvPr/>
        </p:nvPicPr>
        <p:blipFill>
          <a:blip r:embed="rId3"/>
          <a:stretch>
            <a:fillRect/>
          </a:stretch>
        </p:blipFill>
        <p:spPr>
          <a:xfrm>
            <a:off x="5583923" y="-1"/>
            <a:ext cx="3560077" cy="3560077"/>
          </a:xfrm>
          <a:prstGeom prst="rect">
            <a:avLst/>
          </a:prstGeom>
        </p:spPr>
      </p:pic>
      <p:pic>
        <p:nvPicPr>
          <p:cNvPr id="6" name="Picture 5"/>
          <p:cNvPicPr>
            <a:picLocks noChangeAspect="1"/>
          </p:cNvPicPr>
          <p:nvPr/>
        </p:nvPicPr>
        <p:blipFill>
          <a:blip r:embed="rId4"/>
          <a:stretch>
            <a:fillRect/>
          </a:stretch>
        </p:blipFill>
        <p:spPr>
          <a:xfrm>
            <a:off x="0" y="3095128"/>
            <a:ext cx="3657600" cy="3762872"/>
          </a:xfrm>
          <a:prstGeom prst="rect">
            <a:avLst/>
          </a:prstGeom>
        </p:spPr>
      </p:pic>
      <p:pic>
        <p:nvPicPr>
          <p:cNvPr id="7" name="Picture 6"/>
          <p:cNvPicPr>
            <a:picLocks noChangeAspect="1"/>
          </p:cNvPicPr>
          <p:nvPr/>
        </p:nvPicPr>
        <p:blipFill>
          <a:blip r:embed="rId5"/>
          <a:stretch>
            <a:fillRect/>
          </a:stretch>
        </p:blipFill>
        <p:spPr>
          <a:xfrm>
            <a:off x="3657600" y="3095128"/>
            <a:ext cx="5486400" cy="3762872"/>
          </a:xfrm>
          <a:prstGeom prst="rect">
            <a:avLst/>
          </a:prstGeom>
        </p:spPr>
      </p:pic>
      <p:sp>
        <p:nvSpPr>
          <p:cNvPr id="8" name="TextBox 7"/>
          <p:cNvSpPr txBox="1"/>
          <p:nvPr/>
        </p:nvSpPr>
        <p:spPr>
          <a:xfrm>
            <a:off x="745463" y="165665"/>
            <a:ext cx="1490926" cy="369332"/>
          </a:xfrm>
          <a:prstGeom prst="rect">
            <a:avLst/>
          </a:prstGeom>
          <a:noFill/>
        </p:spPr>
        <p:txBody>
          <a:bodyPr wrap="square" rtlCol="0">
            <a:spAutoFit/>
          </a:bodyPr>
          <a:lstStyle/>
          <a:p>
            <a:r>
              <a:rPr lang="en-US" dirty="0" smtClean="0"/>
              <a:t>Wrought Iron</a:t>
            </a:r>
            <a:endParaRPr lang="en-US" dirty="0"/>
          </a:p>
        </p:txBody>
      </p:sp>
      <p:sp>
        <p:nvSpPr>
          <p:cNvPr id="9" name="TextBox 8"/>
          <p:cNvSpPr txBox="1"/>
          <p:nvPr/>
        </p:nvSpPr>
        <p:spPr>
          <a:xfrm>
            <a:off x="7758890" y="1660111"/>
            <a:ext cx="1490926" cy="369332"/>
          </a:xfrm>
          <a:prstGeom prst="rect">
            <a:avLst/>
          </a:prstGeom>
          <a:noFill/>
        </p:spPr>
        <p:txBody>
          <a:bodyPr wrap="square" rtlCol="0">
            <a:spAutoFit/>
          </a:bodyPr>
          <a:lstStyle/>
          <a:p>
            <a:r>
              <a:rPr lang="en-US" dirty="0" smtClean="0"/>
              <a:t>Mild Steel</a:t>
            </a:r>
            <a:endParaRPr lang="en-US" dirty="0"/>
          </a:p>
        </p:txBody>
      </p:sp>
      <p:sp>
        <p:nvSpPr>
          <p:cNvPr id="10" name="TextBox 9"/>
          <p:cNvSpPr txBox="1"/>
          <p:nvPr/>
        </p:nvSpPr>
        <p:spPr>
          <a:xfrm>
            <a:off x="1132546" y="3375410"/>
            <a:ext cx="1490926" cy="369332"/>
          </a:xfrm>
          <a:prstGeom prst="rect">
            <a:avLst/>
          </a:prstGeom>
          <a:noFill/>
        </p:spPr>
        <p:txBody>
          <a:bodyPr wrap="square" rtlCol="0">
            <a:spAutoFit/>
          </a:bodyPr>
          <a:lstStyle/>
          <a:p>
            <a:r>
              <a:rPr lang="en-US" dirty="0" smtClean="0"/>
              <a:t>Hard Steel</a:t>
            </a:r>
            <a:endParaRPr lang="en-US" dirty="0"/>
          </a:p>
        </p:txBody>
      </p:sp>
      <p:sp>
        <p:nvSpPr>
          <p:cNvPr id="11" name="TextBox 10"/>
          <p:cNvSpPr txBox="1"/>
          <p:nvPr/>
        </p:nvSpPr>
        <p:spPr>
          <a:xfrm>
            <a:off x="7565615" y="3560076"/>
            <a:ext cx="1490926" cy="369332"/>
          </a:xfrm>
          <a:prstGeom prst="rect">
            <a:avLst/>
          </a:prstGeom>
          <a:noFill/>
        </p:spPr>
        <p:txBody>
          <a:bodyPr wrap="square" rtlCol="0">
            <a:spAutoFit/>
          </a:bodyPr>
          <a:lstStyle/>
          <a:p>
            <a:r>
              <a:rPr lang="en-US" dirty="0" smtClean="0"/>
              <a:t>Cast Iron</a:t>
            </a:r>
            <a:endParaRPr lang="en-US" dirty="0"/>
          </a:p>
        </p:txBody>
      </p:sp>
    </p:spTree>
    <p:extLst>
      <p:ext uri="{BB962C8B-B14F-4D97-AF65-F5344CB8AC3E}">
        <p14:creationId xmlns:p14="http://schemas.microsoft.com/office/powerpoint/2010/main" val="11009536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lide(fromBottom)">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37"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anim calcmode="lin" valueType="num">
                                      <p:cBhvr>
                                        <p:cTn id="19" dur="1000" fill="hold"/>
                                        <p:tgtEl>
                                          <p:spTgt spid="10"/>
                                        </p:tgtEl>
                                        <p:attrNameLst>
                                          <p:attrName>ppt_x</p:attrName>
                                        </p:attrNameLst>
                                      </p:cBhvr>
                                      <p:tavLst>
                                        <p:tav tm="0">
                                          <p:val>
                                            <p:strVal val="#ppt_x"/>
                                          </p:val>
                                        </p:tav>
                                        <p:tav tm="100000">
                                          <p:val>
                                            <p:strVal val="#ppt_x"/>
                                          </p:val>
                                        </p:tav>
                                      </p:tavLst>
                                    </p:anim>
                                    <p:anim calcmode="lin" valueType="num">
                                      <p:cBhvr>
                                        <p:cTn id="20" dur="900" decel="100000" fill="hold"/>
                                        <p:tgtEl>
                                          <p:spTgt spid="10"/>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Using different coloured clay to represent different types of atoms try to make the elements and then compounds on the next slide. </a:t>
            </a:r>
          </a:p>
          <a:p>
            <a:r>
              <a:rPr lang="en-US" dirty="0" smtClean="0">
                <a:solidFill>
                  <a:srgbClr val="FF0000"/>
                </a:solidFill>
              </a:rPr>
              <a:t>RED</a:t>
            </a:r>
            <a:r>
              <a:rPr lang="en-US" dirty="0" smtClean="0"/>
              <a:t> – Oxygen</a:t>
            </a:r>
          </a:p>
          <a:p>
            <a:r>
              <a:rPr lang="en-US" dirty="0" smtClean="0">
                <a:solidFill>
                  <a:srgbClr val="0000FF"/>
                </a:solidFill>
              </a:rPr>
              <a:t>BLUE </a:t>
            </a:r>
            <a:r>
              <a:rPr lang="en-US" dirty="0" smtClean="0"/>
              <a:t>– Hydrogen</a:t>
            </a:r>
          </a:p>
          <a:p>
            <a:r>
              <a:rPr lang="en-US" dirty="0" smtClean="0">
                <a:solidFill>
                  <a:srgbClr val="FFFF00"/>
                </a:solidFill>
              </a:rPr>
              <a:t>YELLOW</a:t>
            </a:r>
            <a:r>
              <a:rPr lang="en-US" dirty="0" smtClean="0"/>
              <a:t> – Carbon</a:t>
            </a:r>
          </a:p>
          <a:p>
            <a:endParaRPr lang="en-US" dirty="0"/>
          </a:p>
        </p:txBody>
      </p:sp>
      <p:sp>
        <p:nvSpPr>
          <p:cNvPr id="2" name="Title 1"/>
          <p:cNvSpPr>
            <a:spLocks noGrp="1"/>
          </p:cNvSpPr>
          <p:nvPr>
            <p:ph type="title"/>
          </p:nvPr>
        </p:nvSpPr>
        <p:spPr/>
        <p:txBody>
          <a:bodyPr/>
          <a:lstStyle/>
          <a:p>
            <a:r>
              <a:rPr lang="en-US" dirty="0" smtClean="0"/>
              <a:t>Making Models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Make </a:t>
            </a:r>
            <a:r>
              <a:rPr lang="en-US" dirty="0"/>
              <a:t>5</a:t>
            </a:r>
            <a:r>
              <a:rPr lang="en-US" dirty="0" smtClean="0"/>
              <a:t> </a:t>
            </a:r>
            <a:r>
              <a:rPr lang="en-US" dirty="0" smtClean="0"/>
              <a:t>Hydrogen Atoms (H)</a:t>
            </a:r>
          </a:p>
          <a:p>
            <a:r>
              <a:rPr lang="en-US" dirty="0" smtClean="0"/>
              <a:t>Make </a:t>
            </a:r>
            <a:r>
              <a:rPr lang="en-US" dirty="0"/>
              <a:t>5</a:t>
            </a:r>
            <a:r>
              <a:rPr lang="en-US" dirty="0" smtClean="0"/>
              <a:t> </a:t>
            </a:r>
            <a:r>
              <a:rPr lang="en-US" dirty="0" smtClean="0"/>
              <a:t>Oxygen Atoms (O)</a:t>
            </a:r>
          </a:p>
          <a:p>
            <a:r>
              <a:rPr lang="en-US" dirty="0" smtClean="0"/>
              <a:t>Make 4 Carbon Atoms (C)</a:t>
            </a:r>
          </a:p>
          <a:p>
            <a:r>
              <a:rPr lang="en-US" dirty="0" smtClean="0"/>
              <a:t>Make 1 Hydrogen molecule (H</a:t>
            </a:r>
            <a:r>
              <a:rPr lang="en-US" baseline="-25000" dirty="0" smtClean="0"/>
              <a:t>2</a:t>
            </a:r>
            <a:r>
              <a:rPr lang="en-US" dirty="0" smtClean="0"/>
              <a:t>)</a:t>
            </a:r>
          </a:p>
          <a:p>
            <a:r>
              <a:rPr lang="en-US" dirty="0" smtClean="0"/>
              <a:t>Make 1 Oxygen molecule (O</a:t>
            </a:r>
            <a:r>
              <a:rPr lang="en-US" baseline="-25000" dirty="0" smtClean="0"/>
              <a:t>2</a:t>
            </a:r>
            <a:r>
              <a:rPr lang="en-US" dirty="0" smtClean="0"/>
              <a:t>)</a:t>
            </a:r>
          </a:p>
          <a:p>
            <a:r>
              <a:rPr lang="en-US" dirty="0" smtClean="0"/>
              <a:t>Make 1 Carbon Dioxide molecule (CO</a:t>
            </a:r>
            <a:r>
              <a:rPr lang="en-US" baseline="-25000" dirty="0" smtClean="0"/>
              <a:t>2</a:t>
            </a:r>
            <a:r>
              <a:rPr lang="en-US" dirty="0" smtClean="0"/>
              <a:t>)</a:t>
            </a:r>
            <a:endParaRPr lang="en-US" baseline="-25000" dirty="0" smtClean="0"/>
          </a:p>
          <a:p>
            <a:r>
              <a:rPr lang="en-US" dirty="0" smtClean="0"/>
              <a:t>Make 1 Methane molecule (CH</a:t>
            </a:r>
            <a:r>
              <a:rPr lang="en-US" baseline="-25000" dirty="0" smtClean="0"/>
              <a:t>4</a:t>
            </a:r>
            <a:r>
              <a:rPr lang="en-US" dirty="0" smtClean="0"/>
              <a:t>)</a:t>
            </a:r>
          </a:p>
          <a:p>
            <a:r>
              <a:rPr lang="en-US" dirty="0" smtClean="0"/>
              <a:t>Make 1 Water molecule (H</a:t>
            </a:r>
            <a:r>
              <a:rPr lang="en-US" baseline="-25000" dirty="0" smtClean="0"/>
              <a:t>2</a:t>
            </a:r>
            <a:r>
              <a:rPr lang="en-US" dirty="0" smtClean="0"/>
              <a:t>O)</a:t>
            </a:r>
          </a:p>
          <a:p>
            <a:r>
              <a:rPr lang="en-US" dirty="0" smtClean="0"/>
              <a:t>Make 1 Ozone molecule (O</a:t>
            </a:r>
            <a:r>
              <a:rPr lang="en-US" baseline="-25000" dirty="0" smtClean="0"/>
              <a:t>3</a:t>
            </a:r>
            <a:r>
              <a:rPr lang="en-US" dirty="0" smtClean="0"/>
              <a:t>)</a:t>
            </a:r>
            <a:endParaRPr lang="en-US" dirty="0"/>
          </a:p>
        </p:txBody>
      </p:sp>
      <p:sp>
        <p:nvSpPr>
          <p:cNvPr id="2" name="Title 1"/>
          <p:cNvSpPr>
            <a:spLocks noGrp="1"/>
          </p:cNvSpPr>
          <p:nvPr>
            <p:ph type="title"/>
          </p:nvPr>
        </p:nvSpPr>
        <p:spPr/>
        <p:txBody>
          <a:bodyPr/>
          <a:lstStyle/>
          <a:p>
            <a:r>
              <a:rPr lang="en-US" dirty="0" smtClean="0"/>
              <a:t>Making Models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accel="50000" decel="5000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accel="50000" decel="5000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accel="50000" decel="5000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Why is Iron such a commonly used metal?</a:t>
            </a:r>
          </a:p>
          <a:p>
            <a:endParaRPr lang="en-US" dirty="0" smtClean="0"/>
          </a:p>
          <a:p>
            <a:r>
              <a:rPr lang="en-US" dirty="0" smtClean="0"/>
              <a:t>What element is added to Iron to make it stronger?</a:t>
            </a:r>
          </a:p>
          <a:p>
            <a:endParaRPr lang="en-US" dirty="0" smtClean="0"/>
          </a:p>
          <a:p>
            <a:r>
              <a:rPr lang="en-US" dirty="0"/>
              <a:t>Blacksmiths repeatedly heat, hammer and </a:t>
            </a:r>
            <a:r>
              <a:rPr lang="en-US" dirty="0" smtClean="0"/>
              <a:t>cool (</a:t>
            </a:r>
            <a:r>
              <a:rPr lang="en-US" dirty="0"/>
              <a:t>quench) steel in the process of making </a:t>
            </a:r>
            <a:r>
              <a:rPr lang="en-US" dirty="0" smtClean="0"/>
              <a:t>horseshoes. Propose </a:t>
            </a:r>
            <a:r>
              <a:rPr lang="en-US" dirty="0"/>
              <a:t>a reason why.</a:t>
            </a:r>
            <a:endParaRPr lang="en-US" dirty="0" smtClean="0"/>
          </a:p>
          <a:p>
            <a:endParaRPr lang="en-US" dirty="0"/>
          </a:p>
        </p:txBody>
      </p:sp>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2534122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Classify each of the molecules the you made as either elements or compounds.</a:t>
            </a:r>
          </a:p>
          <a:p>
            <a:endParaRPr lang="en-US" dirty="0"/>
          </a:p>
        </p:txBody>
      </p:sp>
      <p:sp>
        <p:nvSpPr>
          <p:cNvPr id="2" name="Title 1"/>
          <p:cNvSpPr>
            <a:spLocks noGrp="1"/>
          </p:cNvSpPr>
          <p:nvPr>
            <p:ph type="title"/>
          </p:nvPr>
        </p:nvSpPr>
        <p:spPr/>
        <p:txBody>
          <a:bodyPr/>
          <a:lstStyle/>
          <a:p>
            <a:r>
              <a:rPr lang="en-US" dirty="0" smtClean="0"/>
              <a:t>Questions</a:t>
            </a:r>
            <a:endParaRPr lang="en-US" dirty="0"/>
          </a:p>
        </p:txBody>
      </p:sp>
      <p:graphicFrame>
        <p:nvGraphicFramePr>
          <p:cNvPr id="4" name="Table 3"/>
          <p:cNvGraphicFramePr>
            <a:graphicFrameLocks noGrp="1"/>
          </p:cNvGraphicFramePr>
          <p:nvPr/>
        </p:nvGraphicFramePr>
        <p:xfrm>
          <a:off x="1524000" y="3141768"/>
          <a:ext cx="6096000" cy="2984394"/>
        </p:xfrm>
        <a:graphic>
          <a:graphicData uri="http://schemas.openxmlformats.org/drawingml/2006/table">
            <a:tbl>
              <a:tblPr firstRow="1" bandRow="1">
                <a:tableStyleId>{8EC20E35-A176-4012-BC5E-935CFFF8708E}</a:tableStyleId>
              </a:tblPr>
              <a:tblGrid>
                <a:gridCol w="3048000"/>
                <a:gridCol w="3048000"/>
              </a:tblGrid>
              <a:tr h="426342">
                <a:tc>
                  <a:txBody>
                    <a:bodyPr/>
                    <a:lstStyle/>
                    <a:p>
                      <a:pPr algn="ctr"/>
                      <a:r>
                        <a:rPr lang="en-US" dirty="0" smtClean="0"/>
                        <a:t>COMPOUND</a:t>
                      </a:r>
                      <a:endParaRPr lang="en-US" dirty="0"/>
                    </a:p>
                  </a:txBody>
                  <a:tcPr/>
                </a:tc>
                <a:tc>
                  <a:txBody>
                    <a:bodyPr/>
                    <a:lstStyle/>
                    <a:p>
                      <a:pPr algn="ctr"/>
                      <a:r>
                        <a:rPr lang="en-US" dirty="0" smtClean="0"/>
                        <a:t>ELEMENT</a:t>
                      </a:r>
                      <a:endParaRPr lang="en-US" dirty="0"/>
                    </a:p>
                  </a:txBody>
                  <a:tcPr/>
                </a:tc>
              </a:tr>
              <a:tr h="426342">
                <a:tc>
                  <a:txBody>
                    <a:bodyPr/>
                    <a:lstStyle/>
                    <a:p>
                      <a:endParaRPr lang="en-US"/>
                    </a:p>
                  </a:txBody>
                  <a:tcPr/>
                </a:tc>
                <a:tc>
                  <a:txBody>
                    <a:bodyPr/>
                    <a:lstStyle/>
                    <a:p>
                      <a:endParaRPr lang="en-US"/>
                    </a:p>
                  </a:txBody>
                  <a:tcPr/>
                </a:tc>
              </a:tr>
              <a:tr h="426342">
                <a:tc>
                  <a:txBody>
                    <a:bodyPr/>
                    <a:lstStyle/>
                    <a:p>
                      <a:endParaRPr lang="en-US"/>
                    </a:p>
                  </a:txBody>
                  <a:tcPr/>
                </a:tc>
                <a:tc>
                  <a:txBody>
                    <a:bodyPr/>
                    <a:lstStyle/>
                    <a:p>
                      <a:endParaRPr lang="en-US"/>
                    </a:p>
                  </a:txBody>
                  <a:tcPr/>
                </a:tc>
              </a:tr>
              <a:tr h="426342">
                <a:tc>
                  <a:txBody>
                    <a:bodyPr/>
                    <a:lstStyle/>
                    <a:p>
                      <a:endParaRPr lang="en-US"/>
                    </a:p>
                  </a:txBody>
                  <a:tcPr/>
                </a:tc>
                <a:tc>
                  <a:txBody>
                    <a:bodyPr/>
                    <a:lstStyle/>
                    <a:p>
                      <a:endParaRPr lang="en-US" dirty="0"/>
                    </a:p>
                  </a:txBody>
                  <a:tcPr/>
                </a:tc>
              </a:tr>
              <a:tr h="426342">
                <a:tc>
                  <a:txBody>
                    <a:bodyPr/>
                    <a:lstStyle/>
                    <a:p>
                      <a:endParaRPr lang="en-US" dirty="0"/>
                    </a:p>
                  </a:txBody>
                  <a:tcPr/>
                </a:tc>
                <a:tc>
                  <a:txBody>
                    <a:bodyPr/>
                    <a:lstStyle/>
                    <a:p>
                      <a:endParaRPr lang="en-US" dirty="0"/>
                    </a:p>
                  </a:txBody>
                  <a:tcPr/>
                </a:tc>
              </a:tr>
              <a:tr h="426342">
                <a:tc>
                  <a:txBody>
                    <a:bodyPr/>
                    <a:lstStyle/>
                    <a:p>
                      <a:endParaRPr lang="en-US" dirty="0"/>
                    </a:p>
                  </a:txBody>
                  <a:tcPr/>
                </a:tc>
                <a:tc>
                  <a:txBody>
                    <a:bodyPr/>
                    <a:lstStyle/>
                    <a:p>
                      <a:endParaRPr lang="en-US" dirty="0"/>
                    </a:p>
                  </a:txBody>
                  <a:tcPr/>
                </a:tc>
              </a:tr>
              <a:tr h="426342">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Write the electron configuration for Chlorine (</a:t>
            </a:r>
            <a:r>
              <a:rPr lang="en-US" dirty="0" err="1" smtClean="0"/>
              <a:t>Cl</a:t>
            </a:r>
            <a:r>
              <a:rPr lang="en-US" dirty="0" smtClean="0"/>
              <a:t>) and Magnesium (Mg) and then for their ions.</a:t>
            </a:r>
          </a:p>
          <a:p>
            <a:r>
              <a:rPr lang="en-US" dirty="0" smtClean="0"/>
              <a:t>Draw a diagram of the structure of an atom.</a:t>
            </a:r>
          </a:p>
          <a:p>
            <a:r>
              <a:rPr lang="en-US" dirty="0" smtClean="0"/>
              <a:t>Fill in the table:</a:t>
            </a:r>
          </a:p>
          <a:p>
            <a:endParaRPr lang="en-US" dirty="0" smtClean="0"/>
          </a:p>
          <a:p>
            <a:endParaRPr lang="en-US" dirty="0"/>
          </a:p>
        </p:txBody>
      </p:sp>
      <p:sp>
        <p:nvSpPr>
          <p:cNvPr id="2" name="Title 1"/>
          <p:cNvSpPr>
            <a:spLocks noGrp="1"/>
          </p:cNvSpPr>
          <p:nvPr>
            <p:ph type="title"/>
          </p:nvPr>
        </p:nvSpPr>
        <p:spPr/>
        <p:txBody>
          <a:bodyPr/>
          <a:lstStyle/>
          <a:p>
            <a:r>
              <a:rPr lang="en-US" dirty="0" smtClean="0"/>
              <a:t>Revision</a:t>
            </a:r>
            <a:endParaRPr lang="en-US" dirty="0"/>
          </a:p>
        </p:txBody>
      </p:sp>
      <p:graphicFrame>
        <p:nvGraphicFramePr>
          <p:cNvPr id="4" name="Table 3"/>
          <p:cNvGraphicFramePr>
            <a:graphicFrameLocks noGrp="1"/>
          </p:cNvGraphicFramePr>
          <p:nvPr/>
        </p:nvGraphicFramePr>
        <p:xfrm>
          <a:off x="1524000" y="4642803"/>
          <a:ext cx="6096000" cy="1483360"/>
        </p:xfrm>
        <a:graphic>
          <a:graphicData uri="http://schemas.openxmlformats.org/drawingml/2006/table">
            <a:tbl>
              <a:tblPr firstRow="1" bandRow="1">
                <a:tableStyleId>{8EC20E35-A176-4012-BC5E-935CFFF8708E}</a:tableStyleId>
              </a:tblPr>
              <a:tblGrid>
                <a:gridCol w="1524000"/>
                <a:gridCol w="1524000"/>
                <a:gridCol w="1524000"/>
                <a:gridCol w="1524000"/>
              </a:tblGrid>
              <a:tr h="370840">
                <a:tc>
                  <a:txBody>
                    <a:bodyPr/>
                    <a:lstStyle/>
                    <a:p>
                      <a:pPr algn="ctr"/>
                      <a:r>
                        <a:rPr lang="en-US" dirty="0" smtClean="0"/>
                        <a:t>Particle</a:t>
                      </a:r>
                      <a:endParaRPr lang="en-US" dirty="0"/>
                    </a:p>
                  </a:txBody>
                  <a:tcPr/>
                </a:tc>
                <a:tc>
                  <a:txBody>
                    <a:bodyPr/>
                    <a:lstStyle/>
                    <a:p>
                      <a:pPr algn="ctr"/>
                      <a:r>
                        <a:rPr lang="en-US" dirty="0" smtClean="0"/>
                        <a:t>Charge</a:t>
                      </a:r>
                      <a:endParaRPr lang="en-US" dirty="0"/>
                    </a:p>
                  </a:txBody>
                  <a:tcPr/>
                </a:tc>
                <a:tc>
                  <a:txBody>
                    <a:bodyPr/>
                    <a:lstStyle/>
                    <a:p>
                      <a:pPr algn="ctr"/>
                      <a:r>
                        <a:rPr lang="en-US" dirty="0" smtClean="0"/>
                        <a:t>Mass</a:t>
                      </a:r>
                      <a:endParaRPr lang="en-US" dirty="0"/>
                    </a:p>
                  </a:txBody>
                  <a:tcPr/>
                </a:tc>
                <a:tc>
                  <a:txBody>
                    <a:bodyPr/>
                    <a:lstStyle/>
                    <a:p>
                      <a:pPr algn="ctr"/>
                      <a:r>
                        <a:rPr lang="en-US" dirty="0" smtClean="0"/>
                        <a:t>Location</a:t>
                      </a:r>
                      <a:endParaRPr lang="en-US" dirty="0"/>
                    </a:p>
                  </a:txBody>
                  <a:tcPr/>
                </a:tc>
              </a:tr>
              <a:tr h="370840">
                <a:tc>
                  <a:txBody>
                    <a:bodyPr/>
                    <a:lstStyle/>
                    <a:p>
                      <a:pPr algn="ctr"/>
                      <a:r>
                        <a:rPr lang="en-US" dirty="0" smtClean="0"/>
                        <a:t>Proton</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r>
              <a:tr h="370840">
                <a:tc>
                  <a:txBody>
                    <a:bodyPr/>
                    <a:lstStyle/>
                    <a:p>
                      <a:pPr algn="ctr"/>
                      <a:endParaRPr lang="en-US"/>
                    </a:p>
                  </a:txBody>
                  <a:tcPr/>
                </a:tc>
                <a:tc>
                  <a:txBody>
                    <a:bodyPr/>
                    <a:lstStyle/>
                    <a:p>
                      <a:pPr algn="ctr"/>
                      <a:r>
                        <a:rPr lang="en-US" dirty="0" smtClean="0"/>
                        <a:t>0</a:t>
                      </a:r>
                      <a:endParaRPr lang="en-US" dirty="0"/>
                    </a:p>
                  </a:txBody>
                  <a:tcPr/>
                </a:tc>
                <a:tc>
                  <a:txBody>
                    <a:bodyPr/>
                    <a:lstStyle/>
                    <a:p>
                      <a:pPr algn="ctr"/>
                      <a:endParaRPr lang="en-US"/>
                    </a:p>
                  </a:txBody>
                  <a:tcPr/>
                </a:tc>
                <a:tc>
                  <a:txBody>
                    <a:bodyPr/>
                    <a:lstStyle/>
                    <a:p>
                      <a:pPr algn="ctr"/>
                      <a:r>
                        <a:rPr lang="en-US" dirty="0" smtClean="0"/>
                        <a:t>Nucleus</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algn="ctr"/>
                      <a:r>
                        <a:rPr lang="en-US" dirty="0" smtClean="0"/>
                        <a:t>0</a:t>
                      </a:r>
                      <a:endParaRPr lang="en-US" dirty="0"/>
                    </a:p>
                  </a:txBody>
                  <a:tcPr/>
                </a:tc>
                <a:tc>
                  <a:txBody>
                    <a:bodyPr/>
                    <a:lstStyle/>
                    <a:p>
                      <a:pPr algn="ctr"/>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4000" dirty="0" smtClean="0">
                <a:solidFill>
                  <a:srgbClr val="FF0000"/>
                </a:solidFill>
              </a:rPr>
              <a:t>An Element is a substance made from </a:t>
            </a:r>
            <a:r>
              <a:rPr lang="en-US" sz="4000" b="1" i="1" u="sng" dirty="0" smtClean="0">
                <a:solidFill>
                  <a:srgbClr val="FF0000"/>
                </a:solidFill>
              </a:rPr>
              <a:t>ONE</a:t>
            </a:r>
            <a:r>
              <a:rPr lang="en-US" sz="4000" dirty="0" smtClean="0">
                <a:solidFill>
                  <a:srgbClr val="FF0000"/>
                </a:solidFill>
              </a:rPr>
              <a:t> type of atom.</a:t>
            </a:r>
          </a:p>
          <a:p>
            <a:r>
              <a:rPr lang="en-US" sz="4000" dirty="0" smtClean="0">
                <a:solidFill>
                  <a:srgbClr val="FF0000"/>
                </a:solidFill>
              </a:rPr>
              <a:t>This can be either a single atom on its own or two or more atoms of the same type joined together.</a:t>
            </a:r>
          </a:p>
          <a:p>
            <a:r>
              <a:rPr lang="en-US" sz="4000" dirty="0" smtClean="0"/>
              <a:t>MOST elements do not exist as a single atom on its own. </a:t>
            </a:r>
            <a:endParaRPr lang="en-US" sz="4000" dirty="0"/>
          </a:p>
        </p:txBody>
      </p:sp>
      <p:sp>
        <p:nvSpPr>
          <p:cNvPr id="2" name="Title 1"/>
          <p:cNvSpPr>
            <a:spLocks noGrp="1"/>
          </p:cNvSpPr>
          <p:nvPr>
            <p:ph type="title"/>
          </p:nvPr>
        </p:nvSpPr>
        <p:spPr/>
        <p:txBody>
          <a:bodyPr/>
          <a:lstStyle/>
          <a:p>
            <a:r>
              <a:rPr lang="en-US" dirty="0" smtClean="0">
                <a:solidFill>
                  <a:srgbClr val="FF0000"/>
                </a:solidFill>
              </a:rPr>
              <a:t>Element</a:t>
            </a:r>
            <a:endParaRPr lang="en-US"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2-10-11 at 11.45.25 AM.png"/>
          <p:cNvPicPr>
            <a:picLocks noChangeAspect="1"/>
          </p:cNvPicPr>
          <p:nvPr/>
        </p:nvPicPr>
        <p:blipFill>
          <a:blip r:embed="rId2"/>
          <a:stretch>
            <a:fillRect/>
          </a:stretch>
        </p:blipFill>
        <p:spPr>
          <a:xfrm>
            <a:off x="240766" y="0"/>
            <a:ext cx="4612386" cy="5414540"/>
          </a:xfrm>
          <a:prstGeom prst="rect">
            <a:avLst/>
          </a:prstGeom>
        </p:spPr>
      </p:pic>
      <p:pic>
        <p:nvPicPr>
          <p:cNvPr id="6" name="Picture 5" descr="Screen Shot 2012-10-11 at 11.45.45 AM.png"/>
          <p:cNvPicPr>
            <a:picLocks noChangeAspect="1"/>
          </p:cNvPicPr>
          <p:nvPr/>
        </p:nvPicPr>
        <p:blipFill>
          <a:blip r:embed="rId3"/>
          <a:stretch>
            <a:fillRect/>
          </a:stretch>
        </p:blipFill>
        <p:spPr>
          <a:xfrm>
            <a:off x="4825454" y="0"/>
            <a:ext cx="4318546" cy="5414540"/>
          </a:xfrm>
          <a:prstGeom prst="rect">
            <a:avLst/>
          </a:prstGeom>
        </p:spPr>
      </p:pic>
      <p:grpSp>
        <p:nvGrpSpPr>
          <p:cNvPr id="15" name="Group 14"/>
          <p:cNvGrpSpPr/>
          <p:nvPr/>
        </p:nvGrpSpPr>
        <p:grpSpPr>
          <a:xfrm>
            <a:off x="768614" y="5197291"/>
            <a:ext cx="7859287" cy="1403770"/>
            <a:chOff x="768614" y="5197291"/>
            <a:chExt cx="7859287" cy="1403770"/>
          </a:xfrm>
        </p:grpSpPr>
        <p:sp>
          <p:nvSpPr>
            <p:cNvPr id="7" name="Oval 6"/>
            <p:cNvSpPr/>
            <p:nvPr/>
          </p:nvSpPr>
          <p:spPr>
            <a:xfrm>
              <a:off x="768614" y="5882464"/>
              <a:ext cx="802032" cy="718596"/>
            </a:xfrm>
            <a:prstGeom prst="ellipse">
              <a:avLst/>
            </a:prstGeom>
            <a:scene3d>
              <a:camera prst="orthographicFront"/>
              <a:lightRig rig="threePt" dir="t"/>
            </a:scene3d>
            <a:sp3d>
              <a:bevelT w="139700" h="139700" prst="divo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792422" y="5681925"/>
              <a:ext cx="1002540" cy="919135"/>
            </a:xfrm>
            <a:prstGeom prst="ellipse">
              <a:avLst/>
            </a:prstGeom>
            <a:solidFill>
              <a:srgbClr val="FF6600"/>
            </a:solidFill>
            <a:scene3d>
              <a:camera prst="orthographicFront"/>
              <a:lightRig rig="threePt" dir="t"/>
            </a:scene3d>
            <a:sp3d>
              <a:bevelT w="139700" h="139700" prst="divo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5016737" y="5414541"/>
              <a:ext cx="1132175" cy="1186520"/>
            </a:xfrm>
            <a:prstGeom prst="ellipse">
              <a:avLst/>
            </a:prstGeom>
            <a:solidFill>
              <a:srgbClr val="FFFF00"/>
            </a:solidFill>
            <a:scene3d>
              <a:camera prst="orthographicFront"/>
              <a:lightRig rig="threePt" dir="t"/>
            </a:scene3d>
            <a:sp3d>
              <a:bevelT w="139700" h="139700" prst="divo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7151452" y="5197291"/>
              <a:ext cx="1476449" cy="1403770"/>
            </a:xfrm>
            <a:prstGeom prst="ellipse">
              <a:avLst/>
            </a:prstGeom>
            <a:solidFill>
              <a:srgbClr val="008000"/>
            </a:solidFill>
            <a:scene3d>
              <a:camera prst="orthographicFront"/>
              <a:lightRig rig="threePt" dir="t"/>
            </a:scene3d>
            <a:sp3d>
              <a:bevelT w="139700" h="139700" prst="divo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952413" y="5999453"/>
              <a:ext cx="584815" cy="369332"/>
            </a:xfrm>
            <a:prstGeom prst="rect">
              <a:avLst/>
            </a:prstGeom>
            <a:noFill/>
          </p:spPr>
          <p:txBody>
            <a:bodyPr wrap="square" rtlCol="0">
              <a:spAutoFit/>
            </a:bodyPr>
            <a:lstStyle/>
            <a:p>
              <a:r>
                <a:rPr lang="en-US" dirty="0" smtClean="0"/>
                <a:t>He</a:t>
              </a:r>
              <a:endParaRPr lang="en-US" dirty="0"/>
            </a:p>
          </p:txBody>
        </p:sp>
        <p:sp>
          <p:nvSpPr>
            <p:cNvPr id="12" name="TextBox 11"/>
            <p:cNvSpPr txBox="1"/>
            <p:nvPr/>
          </p:nvSpPr>
          <p:spPr>
            <a:xfrm>
              <a:off x="3065574" y="5924611"/>
              <a:ext cx="584815" cy="369332"/>
            </a:xfrm>
            <a:prstGeom prst="rect">
              <a:avLst/>
            </a:prstGeom>
            <a:noFill/>
          </p:spPr>
          <p:txBody>
            <a:bodyPr wrap="square" rtlCol="0">
              <a:spAutoFit/>
            </a:bodyPr>
            <a:lstStyle/>
            <a:p>
              <a:r>
                <a:rPr lang="en-US" dirty="0" smtClean="0"/>
                <a:t>Ne</a:t>
              </a:r>
              <a:endParaRPr lang="en-US" dirty="0"/>
            </a:p>
          </p:txBody>
        </p:sp>
        <p:sp>
          <p:nvSpPr>
            <p:cNvPr id="13" name="TextBox 12"/>
            <p:cNvSpPr txBox="1"/>
            <p:nvPr/>
          </p:nvSpPr>
          <p:spPr>
            <a:xfrm>
              <a:off x="5344691" y="5781363"/>
              <a:ext cx="584815" cy="369332"/>
            </a:xfrm>
            <a:prstGeom prst="rect">
              <a:avLst/>
            </a:prstGeom>
            <a:noFill/>
          </p:spPr>
          <p:txBody>
            <a:bodyPr wrap="square" rtlCol="0">
              <a:spAutoFit/>
            </a:bodyPr>
            <a:lstStyle/>
            <a:p>
              <a:r>
                <a:rPr lang="en-US" dirty="0" err="1" smtClean="0"/>
                <a:t>Ar</a:t>
              </a:r>
              <a:endParaRPr lang="en-US" dirty="0"/>
            </a:p>
          </p:txBody>
        </p:sp>
        <p:sp>
          <p:nvSpPr>
            <p:cNvPr id="14" name="TextBox 13"/>
            <p:cNvSpPr txBox="1"/>
            <p:nvPr/>
          </p:nvSpPr>
          <p:spPr>
            <a:xfrm>
              <a:off x="7689044" y="5673092"/>
              <a:ext cx="584815" cy="369332"/>
            </a:xfrm>
            <a:prstGeom prst="rect">
              <a:avLst/>
            </a:prstGeom>
            <a:noFill/>
          </p:spPr>
          <p:txBody>
            <a:bodyPr wrap="square" rtlCol="0">
              <a:spAutoFit/>
            </a:bodyPr>
            <a:lstStyle/>
            <a:p>
              <a:r>
                <a:rPr lang="en-US" dirty="0" smtClean="0"/>
                <a:t>Kr</a:t>
              </a:r>
              <a:endParaRPr lang="en-US" dirty="0"/>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solidFill>
                  <a:srgbClr val="FF0000"/>
                </a:solidFill>
              </a:rPr>
              <a:t>A compound is two or more </a:t>
            </a:r>
            <a:r>
              <a:rPr lang="en-US" sz="3200" b="1" i="1" u="sng" dirty="0" smtClean="0">
                <a:solidFill>
                  <a:srgbClr val="FF0000"/>
                </a:solidFill>
              </a:rPr>
              <a:t>DIFFERENT</a:t>
            </a:r>
            <a:r>
              <a:rPr lang="en-US" sz="3200" dirty="0" smtClean="0">
                <a:solidFill>
                  <a:srgbClr val="FF0000"/>
                </a:solidFill>
              </a:rPr>
              <a:t> atoms joined together. </a:t>
            </a:r>
            <a:endParaRPr lang="en-US" sz="3200" dirty="0">
              <a:solidFill>
                <a:srgbClr val="FF0000"/>
              </a:solidFill>
            </a:endParaRPr>
          </a:p>
        </p:txBody>
      </p:sp>
      <p:sp>
        <p:nvSpPr>
          <p:cNvPr id="2" name="Title 1"/>
          <p:cNvSpPr>
            <a:spLocks noGrp="1"/>
          </p:cNvSpPr>
          <p:nvPr>
            <p:ph type="title"/>
          </p:nvPr>
        </p:nvSpPr>
        <p:spPr/>
        <p:txBody>
          <a:bodyPr/>
          <a:lstStyle/>
          <a:p>
            <a:r>
              <a:rPr lang="en-US" dirty="0" smtClean="0">
                <a:solidFill>
                  <a:srgbClr val="FF0000"/>
                </a:solidFill>
              </a:rPr>
              <a:t>Compounds</a:t>
            </a:r>
            <a:endParaRPr lang="en-US"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2-10-11 at 12.05.57 PM.png"/>
          <p:cNvPicPr>
            <a:picLocks noChangeAspect="1"/>
          </p:cNvPicPr>
          <p:nvPr/>
        </p:nvPicPr>
        <p:blipFill>
          <a:blip r:embed="rId2"/>
          <a:stretch>
            <a:fillRect/>
          </a:stretch>
        </p:blipFill>
        <p:spPr>
          <a:xfrm>
            <a:off x="13805" y="-1"/>
            <a:ext cx="5273460" cy="6801999"/>
          </a:xfrm>
          <a:prstGeom prst="rect">
            <a:avLst/>
          </a:prstGeom>
        </p:spPr>
      </p:pic>
      <p:pic>
        <p:nvPicPr>
          <p:cNvPr id="5" name="Picture 4"/>
          <p:cNvPicPr>
            <a:picLocks noChangeAspect="1"/>
          </p:cNvPicPr>
          <p:nvPr/>
        </p:nvPicPr>
        <p:blipFill>
          <a:blip r:embed="rId3"/>
          <a:stretch>
            <a:fillRect/>
          </a:stretch>
        </p:blipFill>
        <p:spPr>
          <a:xfrm>
            <a:off x="4764926" y="1063061"/>
            <a:ext cx="4417173" cy="379657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Metal</a:t>
            </a:r>
            <a:endParaRPr lang="en-US" dirty="0">
              <a:solidFill>
                <a:srgbClr val="FF0000"/>
              </a:solidFill>
            </a:endParaRPr>
          </a:p>
        </p:txBody>
      </p:sp>
      <p:sp>
        <p:nvSpPr>
          <p:cNvPr id="3" name="Subtitle 2"/>
          <p:cNvSpPr>
            <a:spLocks noGrp="1"/>
          </p:cNvSpPr>
          <p:nvPr>
            <p:ph type="subTitle" idx="1"/>
          </p:nvPr>
        </p:nvSpPr>
        <p:spPr/>
        <p:txBody>
          <a:bodyPr/>
          <a:lstStyle/>
          <a:p>
            <a:r>
              <a:rPr lang="en-US" dirty="0" smtClean="0"/>
              <a:t>…not the music.</a:t>
            </a:r>
            <a:endParaRPr lang="en-US" dirty="0"/>
          </a:p>
        </p:txBody>
      </p:sp>
      <p:pic>
        <p:nvPicPr>
          <p:cNvPr id="4" name="Picture 3" descr="Ashdale-Chem-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45719" y="100272"/>
            <a:ext cx="1561163" cy="1763536"/>
          </a:xfrm>
          <a:prstGeom prst="rect">
            <a:avLst/>
          </a:prstGeom>
        </p:spPr>
      </p:pic>
    </p:spTree>
    <p:extLst>
      <p:ext uri="{BB962C8B-B14F-4D97-AF65-F5344CB8AC3E}">
        <p14:creationId xmlns:p14="http://schemas.microsoft.com/office/powerpoint/2010/main" val="1316014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solidFill>
                  <a:srgbClr val="FF0000"/>
                </a:solidFill>
              </a:rPr>
              <a:t>Ductile</a:t>
            </a:r>
          </a:p>
          <a:p>
            <a:r>
              <a:rPr lang="en-US" sz="3200" dirty="0" smtClean="0">
                <a:solidFill>
                  <a:srgbClr val="FF0000"/>
                </a:solidFill>
              </a:rPr>
              <a:t>Malleable</a:t>
            </a:r>
          </a:p>
          <a:p>
            <a:r>
              <a:rPr lang="en-US" sz="3200" dirty="0" smtClean="0">
                <a:solidFill>
                  <a:srgbClr val="FF0000"/>
                </a:solidFill>
              </a:rPr>
              <a:t>Dense</a:t>
            </a:r>
          </a:p>
          <a:p>
            <a:r>
              <a:rPr lang="en-US" sz="3200" dirty="0" smtClean="0">
                <a:solidFill>
                  <a:srgbClr val="FF0000"/>
                </a:solidFill>
              </a:rPr>
              <a:t>Electrical Conductor</a:t>
            </a:r>
          </a:p>
          <a:p>
            <a:r>
              <a:rPr lang="en-US" sz="3200" dirty="0" smtClean="0">
                <a:solidFill>
                  <a:srgbClr val="FF0000"/>
                </a:solidFill>
              </a:rPr>
              <a:t>Heat Conductor</a:t>
            </a:r>
          </a:p>
          <a:p>
            <a:r>
              <a:rPr lang="en-US" sz="3200" dirty="0" smtClean="0">
                <a:solidFill>
                  <a:srgbClr val="FF0000"/>
                </a:solidFill>
              </a:rPr>
              <a:t>Shiny</a:t>
            </a:r>
          </a:p>
          <a:p>
            <a:r>
              <a:rPr lang="en-US" sz="3200" dirty="0" smtClean="0">
                <a:solidFill>
                  <a:srgbClr val="FF0000"/>
                </a:solidFill>
              </a:rPr>
              <a:t>Solids at room temperature (Except for?????</a:t>
            </a:r>
            <a:endParaRPr lang="en-US" sz="3200" dirty="0">
              <a:solidFill>
                <a:srgbClr val="FF0000"/>
              </a:solidFill>
            </a:endParaRPr>
          </a:p>
        </p:txBody>
      </p:sp>
      <p:sp>
        <p:nvSpPr>
          <p:cNvPr id="2" name="Title 1"/>
          <p:cNvSpPr>
            <a:spLocks noGrp="1"/>
          </p:cNvSpPr>
          <p:nvPr>
            <p:ph type="title"/>
          </p:nvPr>
        </p:nvSpPr>
        <p:spPr/>
        <p:txBody>
          <a:bodyPr/>
          <a:lstStyle/>
          <a:p>
            <a:r>
              <a:rPr lang="en-US" dirty="0" smtClean="0">
                <a:solidFill>
                  <a:srgbClr val="FF0000"/>
                </a:solidFill>
              </a:rPr>
              <a:t>Metals: Properties</a:t>
            </a:r>
            <a:endParaRPr lang="en-US" dirty="0">
              <a:solidFill>
                <a:srgbClr val="FF0000"/>
              </a:solidFill>
            </a:endParaRPr>
          </a:p>
        </p:txBody>
      </p:sp>
    </p:spTree>
    <p:extLst>
      <p:ext uri="{BB962C8B-B14F-4D97-AF65-F5344CB8AC3E}">
        <p14:creationId xmlns:p14="http://schemas.microsoft.com/office/powerpoint/2010/main" val="4185140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376672"/>
          </a:xfrm>
        </p:spPr>
        <p:txBody>
          <a:bodyPr>
            <a:normAutofit lnSpcReduction="10000"/>
          </a:bodyPr>
          <a:lstStyle/>
          <a:p>
            <a:r>
              <a:rPr lang="en-US" sz="3200" dirty="0"/>
              <a:t>Most metals cannot be used as pure elements because </a:t>
            </a:r>
            <a:r>
              <a:rPr lang="en-US" sz="3200" dirty="0" smtClean="0"/>
              <a:t>they have </a:t>
            </a:r>
            <a:r>
              <a:rPr lang="en-US" sz="3200" dirty="0"/>
              <a:t>properties that make them impractical. For example</a:t>
            </a:r>
            <a:r>
              <a:rPr lang="en-US" sz="3200" dirty="0" smtClean="0"/>
              <a:t>, most </a:t>
            </a:r>
            <a:r>
              <a:rPr lang="en-US" sz="3200" dirty="0"/>
              <a:t>pure metals are too soft to be made into </a:t>
            </a:r>
            <a:r>
              <a:rPr lang="en-US" sz="3200" dirty="0" smtClean="0"/>
              <a:t>anything useful.</a:t>
            </a:r>
          </a:p>
          <a:p>
            <a:r>
              <a:rPr lang="en-US" sz="3200" dirty="0">
                <a:solidFill>
                  <a:srgbClr val="FF0000"/>
                </a:solidFill>
              </a:rPr>
              <a:t>An alloy is a metal (known as the base metal</a:t>
            </a:r>
            <a:r>
              <a:rPr lang="en-US" sz="3200" dirty="0" smtClean="0">
                <a:solidFill>
                  <a:srgbClr val="FF0000"/>
                </a:solidFill>
              </a:rPr>
              <a:t>) combined </a:t>
            </a:r>
            <a:r>
              <a:rPr lang="en-US" sz="3200" dirty="0">
                <a:solidFill>
                  <a:srgbClr val="FF0000"/>
                </a:solidFill>
              </a:rPr>
              <a:t>with small amounts of another element</a:t>
            </a:r>
            <a:r>
              <a:rPr lang="en-US" sz="3200" dirty="0"/>
              <a:t>. </a:t>
            </a:r>
            <a:r>
              <a:rPr lang="en-US" sz="3200" dirty="0" smtClean="0"/>
              <a:t>The properties </a:t>
            </a:r>
            <a:r>
              <a:rPr lang="en-US" sz="3200" dirty="0"/>
              <a:t>of the new alloy are usually an </a:t>
            </a:r>
            <a:r>
              <a:rPr lang="en-US" sz="3200" dirty="0" smtClean="0"/>
              <a:t>improvement over </a:t>
            </a:r>
            <a:r>
              <a:rPr lang="en-US" sz="3200" dirty="0"/>
              <a:t>those of the base metal.</a:t>
            </a:r>
            <a:r>
              <a:rPr lang="en-US" sz="3200" dirty="0" smtClean="0"/>
              <a:t> </a:t>
            </a:r>
          </a:p>
          <a:p>
            <a:endParaRPr lang="en-US" dirty="0"/>
          </a:p>
        </p:txBody>
      </p:sp>
      <p:sp>
        <p:nvSpPr>
          <p:cNvPr id="2" name="Title 1"/>
          <p:cNvSpPr>
            <a:spLocks noGrp="1"/>
          </p:cNvSpPr>
          <p:nvPr>
            <p:ph type="title"/>
          </p:nvPr>
        </p:nvSpPr>
        <p:spPr/>
        <p:txBody>
          <a:bodyPr/>
          <a:lstStyle/>
          <a:p>
            <a:r>
              <a:rPr lang="en-US" dirty="0" smtClean="0">
                <a:solidFill>
                  <a:srgbClr val="FF0000"/>
                </a:solidFill>
              </a:rPr>
              <a:t>Alloys</a:t>
            </a:r>
            <a:endParaRPr lang="en-US" dirty="0">
              <a:solidFill>
                <a:srgbClr val="FF0000"/>
              </a:solidFill>
            </a:endParaRPr>
          </a:p>
        </p:txBody>
      </p:sp>
    </p:spTree>
    <p:extLst>
      <p:ext uri="{BB962C8B-B14F-4D97-AF65-F5344CB8AC3E}">
        <p14:creationId xmlns:p14="http://schemas.microsoft.com/office/powerpoint/2010/main" val="22350186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117</TotalTime>
  <Words>514</Words>
  <Application>Microsoft Macintosh PowerPoint</Application>
  <PresentationFormat>On-screen Show (4:3)</PresentationFormat>
  <Paragraphs>75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Elements and Compounds</vt:lpstr>
      <vt:lpstr>Revision</vt:lpstr>
      <vt:lpstr>Element</vt:lpstr>
      <vt:lpstr>PowerPoint Presentation</vt:lpstr>
      <vt:lpstr>Compounds</vt:lpstr>
      <vt:lpstr>PowerPoint Presentation</vt:lpstr>
      <vt:lpstr>Metal</vt:lpstr>
      <vt:lpstr>Metals: Properties</vt:lpstr>
      <vt:lpstr>Alloys</vt:lpstr>
      <vt:lpstr>Alloys: Steel</vt:lpstr>
      <vt:lpstr>Alloys: Steel</vt:lpstr>
      <vt:lpstr>PowerPoint Presentation</vt:lpstr>
      <vt:lpstr>Making Models</vt:lpstr>
      <vt:lpstr>Making Models</vt:lpstr>
      <vt:lpstr>Questions</vt:lpstr>
      <vt:lpstr>Questions</vt:lpstr>
    </vt:vector>
  </TitlesOfParts>
  <Company>Education Dept.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and Compounds</dc:title>
  <dc:creator>Daniel Hoath</dc:creator>
  <cp:lastModifiedBy>Mia Lennox</cp:lastModifiedBy>
  <cp:revision>14</cp:revision>
  <dcterms:created xsi:type="dcterms:W3CDTF">2012-10-14T12:04:28Z</dcterms:created>
  <dcterms:modified xsi:type="dcterms:W3CDTF">2012-10-25T00:26:23Z</dcterms:modified>
</cp:coreProperties>
</file>