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62" r:id="rId3"/>
    <p:sldId id="270" r:id="rId4"/>
    <p:sldId id="271" r:id="rId5"/>
    <p:sldId id="266" r:id="rId6"/>
    <p:sldId id="256" r:id="rId7"/>
    <p:sldId id="261" r:id="rId8"/>
    <p:sldId id="272" r:id="rId9"/>
    <p:sldId id="260" r:id="rId10"/>
    <p:sldId id="273" r:id="rId11"/>
    <p:sldId id="257" r:id="rId12"/>
    <p:sldId id="258" r:id="rId13"/>
    <p:sldId id="267" r:id="rId14"/>
    <p:sldId id="274" r:id="rId15"/>
    <p:sldId id="263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22436"/>
            <a:ext cx="8305800" cy="4525965"/>
          </a:xfrm>
        </p:spPr>
        <p:txBody>
          <a:bodyPr/>
          <a:lstStyle>
            <a:lvl1pPr marL="173038" indent="-173038">
              <a:lnSpc>
                <a:spcPts val="2600"/>
              </a:lnSpc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 sz="2400" b="0">
                <a:solidFill>
                  <a:schemeClr val="accent6">
                    <a:lumMod val="75000"/>
                  </a:schemeClr>
                </a:solidFill>
              </a:defRPr>
            </a:lvl1pPr>
            <a:lvl2pPr marL="684213" indent="-227013">
              <a:lnSpc>
                <a:spcPts val="2600"/>
              </a:lnSpc>
              <a:buClr>
                <a:schemeClr val="accent6">
                  <a:lumMod val="50000"/>
                </a:schemeClr>
              </a:buClr>
              <a:defRPr sz="2000">
                <a:solidFill>
                  <a:schemeClr val="accent6">
                    <a:lumMod val="75000"/>
                  </a:schemeClr>
                </a:solidFill>
              </a:defRPr>
            </a:lvl2pPr>
            <a:lvl3pPr marL="1087438" indent="-173038">
              <a:lnSpc>
                <a:spcPts val="2600"/>
              </a:lnSpc>
              <a:buClr>
                <a:schemeClr val="accent6">
                  <a:lumMod val="50000"/>
                </a:schemeClr>
              </a:buClr>
              <a:defRPr sz="1800">
                <a:solidFill>
                  <a:schemeClr val="accent6">
                    <a:lumMod val="75000"/>
                  </a:schemeClr>
                </a:solidFill>
              </a:defRPr>
            </a:lvl3pPr>
            <a:lvl4pPr marL="1541463" indent="-169863">
              <a:lnSpc>
                <a:spcPts val="2600"/>
              </a:lnSpc>
              <a:buClr>
                <a:schemeClr val="accent6">
                  <a:lumMod val="50000"/>
                </a:schemeClr>
              </a:buClr>
              <a:defRPr sz="1600">
                <a:solidFill>
                  <a:schemeClr val="accent6">
                    <a:lumMod val="75000"/>
                  </a:schemeClr>
                </a:solidFill>
              </a:defRPr>
            </a:lvl4pPr>
            <a:lvl5pPr marL="2001838" indent="-173038">
              <a:lnSpc>
                <a:spcPts val="2600"/>
              </a:lnSpc>
              <a:buClr>
                <a:schemeClr val="accent6">
                  <a:lumMod val="50000"/>
                </a:schemeClr>
              </a:buClr>
              <a:defRPr sz="1400"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52400" y="1096636"/>
            <a:ext cx="8251200" cy="457200"/>
          </a:xfrm>
        </p:spPr>
        <p:txBody>
          <a:bodyPr>
            <a:normAutofit/>
          </a:bodyPr>
          <a:lstStyle>
            <a:lvl1pPr>
              <a:buClr>
                <a:schemeClr val="accent6">
                  <a:lumMod val="50000"/>
                </a:schemeClr>
              </a:buClr>
              <a:buFont typeface="Arial" pitchFamily="34" charset="0"/>
              <a:buChar char="•"/>
              <a:defRPr sz="2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53838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638076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CE00D068-02FF-B24F-AADD-FB4765B1440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457200"/>
            <a:ext cx="8229600" cy="639763"/>
          </a:xfrm>
        </p:spPr>
        <p:txBody>
          <a:bodyPr/>
          <a:lstStyle>
            <a:lvl1pPr>
              <a:buClr>
                <a:schemeClr val="accent6">
                  <a:lumMod val="50000"/>
                </a:schemeClr>
              </a:buCl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54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50DE-05F0-0F4C-B96E-CD65B843E985}" type="datetimeFigureOut">
              <a:rPr lang="en-US" smtClean="0"/>
              <a:t>18/10/12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FC79-C8A9-EC4C-9091-D81BDE35270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2-10-17 at 2.11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878" y="1644994"/>
            <a:ext cx="3376122" cy="49516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4865" y="488549"/>
            <a:ext cx="7644933" cy="11564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4865" y="488549"/>
            <a:ext cx="7644933" cy="115644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90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Revision- Think-Pair-Share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193" y="1954194"/>
            <a:ext cx="3639281" cy="464244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398" y="1644994"/>
            <a:ext cx="5572479" cy="495164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Which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 is the atomic number?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baseline="0" dirty="0" smtClean="0">
                <a:solidFill>
                  <a:srgbClr val="3366FF"/>
                </a:solidFill>
                <a:latin typeface="Perpetua" pitchFamily="18" charset="0"/>
                <a:ea typeface="+mj-ea"/>
                <a:cs typeface="+mj-cs"/>
              </a:rPr>
              <a:t>What</a:t>
            </a:r>
            <a:r>
              <a:rPr lang="en-US" sz="3600" dirty="0" smtClean="0">
                <a:solidFill>
                  <a:srgbClr val="3366FF"/>
                </a:solidFill>
                <a:latin typeface="Perpetua" pitchFamily="18" charset="0"/>
                <a:ea typeface="+mj-ea"/>
                <a:cs typeface="+mj-cs"/>
              </a:rPr>
              <a:t> does the atomic number tell us?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What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 is the mass number?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baseline="0" dirty="0" smtClean="0">
                <a:solidFill>
                  <a:srgbClr val="3366FF"/>
                </a:solidFill>
                <a:latin typeface="Perpetua" pitchFamily="18" charset="0"/>
                <a:ea typeface="+mj-ea"/>
                <a:cs typeface="+mj-cs"/>
              </a:rPr>
              <a:t>What</a:t>
            </a:r>
            <a:r>
              <a:rPr lang="en-US" sz="3600" dirty="0" smtClean="0">
                <a:solidFill>
                  <a:srgbClr val="3366FF"/>
                </a:solidFill>
                <a:latin typeface="Perpetua" pitchFamily="18" charset="0"/>
                <a:ea typeface="+mj-ea"/>
                <a:cs typeface="+mj-cs"/>
              </a:rPr>
              <a:t> does the mass number tell us?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solidFill>
                  <a:srgbClr val="3366FF"/>
                </a:solidFill>
                <a:latin typeface="Perpetua" pitchFamily="18" charset="0"/>
                <a:ea typeface="+mj-ea"/>
                <a:cs typeface="+mj-cs"/>
              </a:rPr>
              <a:t>How many protons does Potassium have?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How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Perpetua" pitchFamily="18" charset="0"/>
                <a:ea typeface="+mj-ea"/>
                <a:cs typeface="+mj-cs"/>
              </a:rPr>
              <a:t> many neutrons?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baseline="0" dirty="0" smtClean="0">
                <a:solidFill>
                  <a:srgbClr val="3366FF"/>
                </a:solidFill>
                <a:latin typeface="Perpetua" pitchFamily="18" charset="0"/>
                <a:ea typeface="+mj-ea"/>
                <a:cs typeface="+mj-cs"/>
              </a:rPr>
              <a:t>How</a:t>
            </a:r>
            <a:r>
              <a:rPr lang="en-US" sz="3600" dirty="0" smtClean="0">
                <a:solidFill>
                  <a:srgbClr val="3366FF"/>
                </a:solidFill>
                <a:latin typeface="Perpetua" pitchFamily="18" charset="0"/>
                <a:ea typeface="+mj-ea"/>
                <a:cs typeface="+mj-cs"/>
              </a:rPr>
              <a:t> many electrons?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3366FF"/>
              </a:solidFill>
              <a:effectLst/>
              <a:uLnTx/>
              <a:uFillTx/>
              <a:latin typeface="Perpetu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45171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Some elements tend to gain electrons whilst others tend to loose electrons. They will do whatever is easiest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4000" dirty="0"/>
              <a:t>For example: It is easier for Sodium to loose 1 electron and become stable than gain 7 electrons to become stable.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83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Cations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This is the name for positively charged ions. 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Cations</a:t>
            </a:r>
            <a:r>
              <a:rPr lang="en-US" dirty="0" smtClean="0">
                <a:solidFill>
                  <a:srgbClr val="0000FF"/>
                </a:solidFill>
              </a:rPr>
              <a:t> are formed by loosing electrons, since electrons have a negative charge.</a:t>
            </a:r>
          </a:p>
          <a:p>
            <a:r>
              <a:rPr lang="en-US" dirty="0" smtClean="0"/>
              <a:t>Metals form </a:t>
            </a:r>
            <a:r>
              <a:rPr lang="en-US" dirty="0" err="1" smtClean="0"/>
              <a:t>Cations</a:t>
            </a: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Charge is written as a number and sign above the symbol.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Eg</a:t>
            </a:r>
            <a:r>
              <a:rPr lang="en-US" dirty="0" smtClean="0">
                <a:solidFill>
                  <a:srgbClr val="0000FF"/>
                </a:solidFill>
              </a:rPr>
              <a:t>. Na</a:t>
            </a:r>
            <a:r>
              <a:rPr lang="en-US" baseline="30000" dirty="0" smtClean="0">
                <a:solidFill>
                  <a:srgbClr val="0000FF"/>
                </a:solidFill>
              </a:rPr>
              <a:t>+</a:t>
            </a:r>
            <a:r>
              <a:rPr lang="en-US" dirty="0" smtClean="0">
                <a:solidFill>
                  <a:srgbClr val="0000FF"/>
                </a:solidFill>
              </a:rPr>
              <a:t>, Ca</a:t>
            </a:r>
            <a:r>
              <a:rPr lang="en-US" baseline="30000" dirty="0" smtClean="0">
                <a:solidFill>
                  <a:srgbClr val="0000FF"/>
                </a:solidFill>
              </a:rPr>
              <a:t>2+</a:t>
            </a:r>
            <a:r>
              <a:rPr lang="en-US" dirty="0" smtClean="0">
                <a:solidFill>
                  <a:srgbClr val="0000FF"/>
                </a:solidFill>
              </a:rPr>
              <a:t>, Mg</a:t>
            </a:r>
            <a:r>
              <a:rPr lang="en-US" baseline="30000" dirty="0" smtClean="0">
                <a:solidFill>
                  <a:srgbClr val="0000FF"/>
                </a:solidFill>
              </a:rPr>
              <a:t>2+</a:t>
            </a:r>
            <a:r>
              <a:rPr lang="en-US" dirty="0" smtClean="0">
                <a:solidFill>
                  <a:srgbClr val="0000FF"/>
                </a:solidFill>
              </a:rPr>
              <a:t>, K</a:t>
            </a:r>
            <a:r>
              <a:rPr lang="en-US" baseline="30000" dirty="0" smtClean="0">
                <a:solidFill>
                  <a:srgbClr val="0000FF"/>
                </a:solidFill>
              </a:rPr>
              <a:t>+</a:t>
            </a:r>
            <a:r>
              <a:rPr lang="en-US" dirty="0" smtClean="0">
                <a:solidFill>
                  <a:srgbClr val="0000FF"/>
                </a:solidFill>
              </a:rPr>
              <a:t>, Cu</a:t>
            </a:r>
            <a:r>
              <a:rPr lang="en-US" baseline="30000" dirty="0" smtClean="0">
                <a:solidFill>
                  <a:srgbClr val="0000FF"/>
                </a:solidFill>
              </a:rPr>
              <a:t>2+</a:t>
            </a:r>
            <a:r>
              <a:rPr lang="en-US" dirty="0" smtClean="0">
                <a:solidFill>
                  <a:srgbClr val="0000FF"/>
                </a:solidFill>
              </a:rPr>
              <a:t>, Al</a:t>
            </a:r>
            <a:r>
              <a:rPr lang="en-US" baseline="30000" dirty="0" smtClean="0">
                <a:solidFill>
                  <a:srgbClr val="0000FF"/>
                </a:solidFill>
              </a:rPr>
              <a:t>3+</a:t>
            </a:r>
            <a:endParaRPr lang="en-US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Anions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This is the name for negatively charged ions. 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Anions are formed by gaining electrons, since electrons have a negative charge.</a:t>
            </a:r>
          </a:p>
          <a:p>
            <a:r>
              <a:rPr lang="en-US" dirty="0" smtClean="0"/>
              <a:t>Non-Metals form anions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Charge is written as a number and sign above the symbol.</a:t>
            </a:r>
          </a:p>
          <a:p>
            <a:r>
              <a:rPr lang="en-US" dirty="0" err="1" smtClean="0">
                <a:solidFill>
                  <a:srgbClr val="0000FF"/>
                </a:solidFill>
              </a:rPr>
              <a:t>Eg</a:t>
            </a:r>
            <a:r>
              <a:rPr lang="en-US" dirty="0" smtClean="0">
                <a:solidFill>
                  <a:srgbClr val="0000FF"/>
                </a:solidFill>
              </a:rPr>
              <a:t>. </a:t>
            </a:r>
            <a:r>
              <a:rPr lang="en-US" dirty="0" err="1" smtClean="0">
                <a:solidFill>
                  <a:srgbClr val="0000FF"/>
                </a:solidFill>
              </a:rPr>
              <a:t>Cl</a:t>
            </a:r>
            <a:r>
              <a:rPr lang="en-US" baseline="30000" dirty="0" smtClean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, O</a:t>
            </a:r>
            <a:r>
              <a:rPr lang="en-US" baseline="30000" dirty="0" smtClean="0">
                <a:solidFill>
                  <a:srgbClr val="0000FF"/>
                </a:solidFill>
              </a:rPr>
              <a:t>2-</a:t>
            </a:r>
            <a:r>
              <a:rPr lang="en-US" dirty="0" smtClean="0">
                <a:solidFill>
                  <a:srgbClr val="0000FF"/>
                </a:solidFill>
              </a:rPr>
              <a:t>, N</a:t>
            </a:r>
            <a:r>
              <a:rPr lang="en-US" baseline="30000" dirty="0" smtClean="0">
                <a:solidFill>
                  <a:srgbClr val="0000FF"/>
                </a:solidFill>
              </a:rPr>
              <a:t>3-</a:t>
            </a:r>
            <a:r>
              <a:rPr lang="en-US" dirty="0" smtClean="0">
                <a:solidFill>
                  <a:srgbClr val="0000FF"/>
                </a:solidFill>
              </a:rPr>
              <a:t>, S</a:t>
            </a:r>
            <a:r>
              <a:rPr lang="en-US" baseline="30000" dirty="0" smtClean="0">
                <a:solidFill>
                  <a:srgbClr val="0000FF"/>
                </a:solidFill>
              </a:rPr>
              <a:t>2-</a:t>
            </a:r>
            <a:r>
              <a:rPr lang="en-US" dirty="0" smtClean="0">
                <a:solidFill>
                  <a:srgbClr val="0000FF"/>
                </a:solidFill>
              </a:rPr>
              <a:t>, F</a:t>
            </a:r>
            <a:r>
              <a:rPr lang="en-US" baseline="30000" dirty="0" smtClean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, P</a:t>
            </a:r>
            <a:r>
              <a:rPr lang="en-US" baseline="30000" dirty="0" smtClean="0">
                <a:solidFill>
                  <a:srgbClr val="0000FF"/>
                </a:solidFill>
              </a:rPr>
              <a:t>3-</a:t>
            </a:r>
            <a:endParaRPr lang="en-US" baseline="30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Electrical Conductivity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Electrical current is due to a movement in charge.</a:t>
            </a:r>
          </a:p>
          <a:p>
            <a:endParaRPr lang="en-US" sz="4000" dirty="0" smtClean="0">
              <a:solidFill>
                <a:srgbClr val="0000FF"/>
              </a:solidFill>
            </a:endParaRPr>
          </a:p>
          <a:p>
            <a:r>
              <a:rPr lang="en-US" sz="4000" dirty="0" smtClean="0">
                <a:solidFill>
                  <a:srgbClr val="0000FF"/>
                </a:solidFill>
              </a:rPr>
              <a:t>Electricity through a wire is due to movement of electrons.</a:t>
            </a:r>
          </a:p>
        </p:txBody>
      </p:sp>
    </p:spTree>
    <p:extLst>
      <p:ext uri="{BB962C8B-B14F-4D97-AF65-F5344CB8AC3E}">
        <p14:creationId xmlns:p14="http://schemas.microsoft.com/office/powerpoint/2010/main" val="972460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00FF"/>
                </a:solidFill>
              </a:rPr>
              <a:t>Electricity through a liquid solution is due to the presence of charged ions. </a:t>
            </a:r>
            <a:endParaRPr lang="en-US" sz="4400" dirty="0" smtClean="0">
              <a:solidFill>
                <a:srgbClr val="0000FF"/>
              </a:solidFill>
            </a:endParaRPr>
          </a:p>
          <a:p>
            <a:endParaRPr lang="en-US" sz="4400" dirty="0">
              <a:solidFill>
                <a:srgbClr val="0000FF"/>
              </a:solidFill>
            </a:endParaRPr>
          </a:p>
          <a:p>
            <a:r>
              <a:rPr lang="en-US" sz="4400" dirty="0">
                <a:solidFill>
                  <a:srgbClr val="0000FF"/>
                </a:solidFill>
              </a:rPr>
              <a:t>If there are no ions then there will not be any conduction.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172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electrons do the following atoms have: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their electron configurations</a:t>
            </a:r>
          </a:p>
          <a:p>
            <a:r>
              <a:rPr lang="en-US" dirty="0" smtClean="0"/>
              <a:t>Write the electron configurations of their ions</a:t>
            </a:r>
          </a:p>
          <a:p>
            <a:r>
              <a:rPr lang="en-US" dirty="0" smtClean="0"/>
              <a:t>Write their symbol and show the charge of the ion.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74127" y="2767744"/>
          <a:ext cx="6096000" cy="88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H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He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Li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Be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B</a:t>
                      </a:r>
                      <a:endParaRPr lang="en-US" sz="2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C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N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O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F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 smtClean="0"/>
                        <a:t>Ne</a:t>
                      </a:r>
                      <a:endParaRPr lang="en-US" sz="23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7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Revision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is the charge of an electron?</a:t>
            </a:r>
          </a:p>
          <a:p>
            <a:endParaRPr lang="en-US" dirty="0" smtClean="0"/>
          </a:p>
          <a:p>
            <a:r>
              <a:rPr lang="en-US" dirty="0" smtClean="0"/>
              <a:t>How many electrons does a Argon atom have?</a:t>
            </a:r>
          </a:p>
          <a:p>
            <a:endParaRPr lang="en-US" dirty="0" smtClean="0"/>
          </a:p>
          <a:p>
            <a:r>
              <a:rPr lang="en-US" dirty="0" smtClean="0"/>
              <a:t>How many neutrons does Fluorine have?</a:t>
            </a:r>
          </a:p>
          <a:p>
            <a:endParaRPr lang="en-US" dirty="0" smtClean="0"/>
          </a:p>
          <a:p>
            <a:r>
              <a:rPr lang="en-US" dirty="0" smtClean="0"/>
              <a:t>Name the </a:t>
            </a:r>
            <a:r>
              <a:rPr lang="en-US" dirty="0" err="1" smtClean="0"/>
              <a:t>folowing</a:t>
            </a:r>
            <a:r>
              <a:rPr lang="en-US" dirty="0" smtClean="0"/>
              <a:t>: B, O, K, Si, 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Octet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Hydrogen and Helium are filling the first shell and only require 2 electrons to be stable. 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The next shell requires 8 electrons, then 18, then 32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After Hydrogen and Helium, the rest of the first 20 Atoms require 8 electrons in their outermost shell. </a:t>
            </a:r>
          </a:p>
          <a:p>
            <a:r>
              <a:rPr lang="en-US" dirty="0" smtClean="0">
                <a:solidFill>
                  <a:srgbClr val="3366FF"/>
                </a:solidFill>
              </a:rPr>
              <a:t>Remember:           </a:t>
            </a:r>
            <a:r>
              <a:rPr lang="en-US" b="1" dirty="0" smtClean="0">
                <a:solidFill>
                  <a:srgbClr val="3366FF"/>
                </a:solidFill>
              </a:rPr>
              <a:t>2,8,18,32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439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Try writing the electron configurations for these: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Carbon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Oxygen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Fluorine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Chlorine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Bromine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Beryllium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Magnesium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385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Try writing the electron configurations for these: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</a:t>
            </a:r>
          </a:p>
          <a:p>
            <a:r>
              <a:rPr lang="en-US" dirty="0" smtClean="0"/>
              <a:t>Oxygen</a:t>
            </a:r>
          </a:p>
          <a:p>
            <a:r>
              <a:rPr lang="en-US" dirty="0" smtClean="0"/>
              <a:t>Fluorine</a:t>
            </a:r>
          </a:p>
          <a:p>
            <a:r>
              <a:rPr lang="en-US" dirty="0" smtClean="0"/>
              <a:t>Chlorine</a:t>
            </a:r>
          </a:p>
          <a:p>
            <a:r>
              <a:rPr lang="en-US" dirty="0" smtClean="0"/>
              <a:t>Bromine</a:t>
            </a:r>
          </a:p>
          <a:p>
            <a:r>
              <a:rPr lang="en-US" dirty="0" smtClean="0"/>
              <a:t>Beryllium</a:t>
            </a:r>
          </a:p>
          <a:p>
            <a:r>
              <a:rPr lang="en-US" dirty="0" smtClean="0"/>
              <a:t>Magnesium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7376"/>
            <a:ext cx="7772400" cy="1470025"/>
          </a:xfrm>
        </p:spPr>
        <p:txBody>
          <a:bodyPr/>
          <a:lstStyle/>
          <a:p>
            <a:r>
              <a:rPr lang="en-US" dirty="0" err="1" smtClean="0"/>
              <a:t>Cations</a:t>
            </a:r>
            <a:r>
              <a:rPr lang="en-US" dirty="0" smtClean="0"/>
              <a:t> and Anions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7639"/>
            <a:ext cx="6400800" cy="1752600"/>
          </a:xfrm>
        </p:spPr>
        <p:txBody>
          <a:bodyPr/>
          <a:lstStyle/>
          <a:p>
            <a:r>
              <a:rPr lang="en-US" dirty="0" smtClean="0"/>
              <a:t>Opposites Attract</a:t>
            </a:r>
            <a:endParaRPr lang="en-US" dirty="0"/>
          </a:p>
        </p:txBody>
      </p:sp>
      <p:pic>
        <p:nvPicPr>
          <p:cNvPr id="4" name="Picture 3" descr="19797Mad-Scientist-300x3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048000"/>
            <a:ext cx="3810000" cy="3810000"/>
          </a:xfrm>
          <a:prstGeom prst="rect">
            <a:avLst/>
          </a:prstGeom>
        </p:spPr>
      </p:pic>
      <p:pic>
        <p:nvPicPr>
          <p:cNvPr id="5" name="Picture 4" descr="ki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2348"/>
            <a:ext cx="3004239" cy="400565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Octet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Electrons orbit the nucleus of all atoms, certain configurations of electrons are more stable than others. </a:t>
            </a:r>
          </a:p>
          <a:p>
            <a:r>
              <a:rPr lang="en-US" sz="4000" dirty="0" smtClean="0">
                <a:solidFill>
                  <a:srgbClr val="3366FF"/>
                </a:solidFill>
              </a:rPr>
              <a:t>All atoms are trying to establish a stable configuration.</a:t>
            </a:r>
          </a:p>
          <a:p>
            <a:r>
              <a:rPr lang="en-US" sz="4000" dirty="0" smtClean="0">
                <a:solidFill>
                  <a:srgbClr val="3366FF"/>
                </a:solidFill>
              </a:rPr>
              <a:t>A stable configuration is an outer shell with 8 (except H and He, Li and Be which want 2).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rgbClr val="3366FF"/>
                </a:solidFill>
              </a:rPr>
              <a:t>They do this by either loosing or gaining electrons from their outer most shell. </a:t>
            </a:r>
          </a:p>
          <a:p>
            <a:r>
              <a:rPr lang="en-US" sz="4000" dirty="0">
                <a:solidFill>
                  <a:srgbClr val="3366FF"/>
                </a:solidFill>
              </a:rPr>
              <a:t>Only the outermost electrons can be traded.</a:t>
            </a:r>
          </a:p>
          <a:p>
            <a:r>
              <a:rPr lang="en-US" sz="4000" dirty="0">
                <a:solidFill>
                  <a:srgbClr val="3366FF"/>
                </a:solidFill>
              </a:rPr>
              <a:t>This is a form of chemical bonding called Ionic Bonding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293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Ions are the charged forms of elements.</a:t>
            </a:r>
          </a:p>
          <a:p>
            <a:r>
              <a:rPr lang="en-US" sz="4000" dirty="0" smtClean="0">
                <a:solidFill>
                  <a:srgbClr val="0000FF"/>
                </a:solidFill>
              </a:rPr>
              <a:t>They occur by gaining or loosing outermost electrons.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534</Words>
  <Application>Microsoft Macintosh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Revision</vt:lpstr>
      <vt:lpstr>Octet Rule</vt:lpstr>
      <vt:lpstr>Try writing the electron configurations for these:</vt:lpstr>
      <vt:lpstr>Try writing the electron configurations for these:</vt:lpstr>
      <vt:lpstr>Cations and Anions</vt:lpstr>
      <vt:lpstr>Octet Rule</vt:lpstr>
      <vt:lpstr>PowerPoint Presentation</vt:lpstr>
      <vt:lpstr>Ions </vt:lpstr>
      <vt:lpstr>PowerPoint Presentation</vt:lpstr>
      <vt:lpstr>Cations</vt:lpstr>
      <vt:lpstr>Anions</vt:lpstr>
      <vt:lpstr>Electrical Conductivity</vt:lpstr>
      <vt:lpstr>PowerPoint Presentation</vt:lpstr>
      <vt:lpstr>Questions</vt:lpstr>
      <vt:lpstr>PowerPoint Presentation</vt:lpstr>
    </vt:vector>
  </TitlesOfParts>
  <Company>Education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Cations and Anions</dc:title>
  <dc:creator>Daniel Hoath</dc:creator>
  <cp:lastModifiedBy>Mia Lennox</cp:lastModifiedBy>
  <cp:revision>21</cp:revision>
  <dcterms:created xsi:type="dcterms:W3CDTF">2012-09-16T12:53:03Z</dcterms:created>
  <dcterms:modified xsi:type="dcterms:W3CDTF">2012-10-18T07:05:22Z</dcterms:modified>
</cp:coreProperties>
</file>