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9" r:id="rId4"/>
    <p:sldId id="260" r:id="rId5"/>
    <p:sldId id="261" r:id="rId6"/>
    <p:sldId id="263" r:id="rId7"/>
    <p:sldId id="264" r:id="rId8"/>
    <p:sldId id="265"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58" autoAdjust="0"/>
  </p:normalViewPr>
  <p:slideViewPr>
    <p:cSldViewPr>
      <p:cViewPr varScale="1">
        <p:scale>
          <a:sx n="47" d="100"/>
          <a:sy n="47" d="100"/>
        </p:scale>
        <p:origin x="-1464" y="-96"/>
      </p:cViewPr>
      <p:guideLst>
        <p:guide orient="horz" pos="2160"/>
        <p:guide pos="2880"/>
      </p:guideLst>
    </p:cSldViewPr>
  </p:slideViewPr>
  <p:outlineViewPr>
    <p:cViewPr>
      <p:scale>
        <a:sx n="33" d="100"/>
        <a:sy n="33" d="100"/>
      </p:scale>
      <p:origin x="0" y="9104"/>
    </p:cViewPr>
  </p:outlineViewPr>
  <p:notesTextViewPr>
    <p:cViewPr>
      <p:scale>
        <a:sx n="100" d="100"/>
        <a:sy n="100" d="100"/>
      </p:scale>
      <p:origin x="0" y="0"/>
    </p:cViewPr>
  </p:notesTextViewPr>
  <p:notesViewPr>
    <p:cSldViewPr>
      <p:cViewPr varScale="1">
        <p:scale>
          <a:sx n="56" d="100"/>
          <a:sy n="56" d="100"/>
        </p:scale>
        <p:origin x="-282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B2E4BB-8B2C-4B68-9566-CB043DADC8C1}" type="datetimeFigureOut">
              <a:rPr lang="en-AU" smtClean="0"/>
              <a:t>22/10/12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A8A74D-F7D3-4803-BFCA-D303A01DB62F}" type="slidenum">
              <a:rPr lang="en-AU" smtClean="0"/>
              <a:t>‹#›</a:t>
            </a:fld>
            <a:endParaRPr lang="en-AU"/>
          </a:p>
        </p:txBody>
      </p:sp>
    </p:spTree>
    <p:extLst>
      <p:ext uri="{BB962C8B-B14F-4D97-AF65-F5344CB8AC3E}">
        <p14:creationId xmlns:p14="http://schemas.microsoft.com/office/powerpoint/2010/main" val="305627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FA8A74D-F7D3-4803-BFCA-D303A01DB62F}" type="slidenum">
              <a:rPr lang="en-AU" smtClean="0"/>
              <a:t>1</a:t>
            </a:fld>
            <a:endParaRPr lang="en-AU"/>
          </a:p>
        </p:txBody>
      </p:sp>
    </p:spTree>
    <p:extLst>
      <p:ext uri="{BB962C8B-B14F-4D97-AF65-F5344CB8AC3E}">
        <p14:creationId xmlns:p14="http://schemas.microsoft.com/office/powerpoint/2010/main" val="2603165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22/10/12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22/10/12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hyperlink" Target="http://www.watercorpeducation.com.au/page/19/The-Water-Cycle" TargetMode="External"/><Relationship Id="rId4"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AU" sz="8800" dirty="0" smtClean="0">
                <a:latin typeface="Cooper Black" pitchFamily="18" charset="0"/>
              </a:rPr>
              <a:t>The Water Cycle</a:t>
            </a:r>
            <a:endParaRPr lang="en-AU" sz="8800" dirty="0">
              <a:latin typeface="Cooper Black" pitchFamily="18" charset="0"/>
            </a:endParaRPr>
          </a:p>
        </p:txBody>
      </p:sp>
      <p:sp>
        <p:nvSpPr>
          <p:cNvPr id="5" name="Subtitle 4"/>
          <p:cNvSpPr>
            <a:spLocks noGrp="1"/>
          </p:cNvSpPr>
          <p:nvPr>
            <p:ph type="subTitle" idx="1"/>
          </p:nvPr>
        </p:nvSpPr>
        <p:spPr/>
        <p:txBody>
          <a:bodyPr/>
          <a:lstStyle/>
          <a:p>
            <a:endParaRPr lang="en-AU"/>
          </a:p>
        </p:txBody>
      </p:sp>
    </p:spTree>
    <p:extLst>
      <p:ext uri="{BB962C8B-B14F-4D97-AF65-F5344CB8AC3E}">
        <p14:creationId xmlns:p14="http://schemas.microsoft.com/office/powerpoint/2010/main" val="3703977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Task 1: Think-Pair-Share</a:t>
            </a:r>
            <a:endParaRPr lang="en-AU" dirty="0"/>
          </a:p>
        </p:txBody>
      </p:sp>
      <p:sp>
        <p:nvSpPr>
          <p:cNvPr id="3" name="Content Placeholder 2"/>
          <p:cNvSpPr>
            <a:spLocks noGrp="1"/>
          </p:cNvSpPr>
          <p:nvPr>
            <p:ph idx="1"/>
          </p:nvPr>
        </p:nvSpPr>
        <p:spPr/>
        <p:txBody>
          <a:bodyPr/>
          <a:lstStyle/>
          <a:p>
            <a:pPr marL="0" indent="0">
              <a:buNone/>
            </a:pPr>
            <a:r>
              <a:rPr lang="en-AU" dirty="0" smtClean="0"/>
              <a:t>Think about other ‘cycles’ you have learned about so far. What does ‘cycle’ mean? What do you think the water cycle might be about?</a:t>
            </a:r>
          </a:p>
          <a:p>
            <a:pPr marL="0" indent="0">
              <a:buNone/>
            </a:pPr>
            <a:endParaRPr lang="en-AU" dirty="0" smtClean="0"/>
          </a:p>
          <a:p>
            <a:pPr marL="0" indent="0">
              <a:buNone/>
            </a:pPr>
            <a:r>
              <a:rPr lang="en-AU" dirty="0" smtClean="0"/>
              <a:t>You have 1 minute to discuss these 2 questions with the person next to you. Your teacher will choose some people to share their ideas with the class.</a:t>
            </a:r>
            <a:endParaRPr lang="en-AU" dirty="0"/>
          </a:p>
        </p:txBody>
      </p:sp>
    </p:spTree>
    <p:extLst>
      <p:ext uri="{BB962C8B-B14F-4D97-AF65-F5344CB8AC3E}">
        <p14:creationId xmlns:p14="http://schemas.microsoft.com/office/powerpoint/2010/main" val="36835035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AU" dirty="0" smtClean="0"/>
              <a:t>Cycles – something going round and round</a:t>
            </a:r>
            <a:endParaRPr lang="en-AU" dirty="0"/>
          </a:p>
        </p:txBody>
      </p:sp>
      <p:sp>
        <p:nvSpPr>
          <p:cNvPr id="3" name="Content Placeholder 2"/>
          <p:cNvSpPr>
            <a:spLocks noGrp="1"/>
          </p:cNvSpPr>
          <p:nvPr>
            <p:ph idx="1"/>
          </p:nvPr>
        </p:nvSpPr>
        <p:spPr>
          <a:xfrm>
            <a:off x="0" y="1905000"/>
            <a:ext cx="9144000" cy="4525963"/>
          </a:xfrm>
        </p:spPr>
        <p:txBody>
          <a:bodyPr>
            <a:normAutofit fontScale="92500" lnSpcReduction="10000"/>
          </a:bodyPr>
          <a:lstStyle/>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r>
              <a:rPr lang="en-AU" dirty="0" smtClean="0"/>
              <a:t>Water can exist as a solid, liquid or gas and in nature each molecule of water moves through the water cycle</a:t>
            </a: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524000"/>
            <a:ext cx="4194175" cy="3710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6700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Water Cycle Processes…. </a:t>
            </a:r>
            <a:br>
              <a:rPr lang="en-AU" dirty="0" smtClean="0"/>
            </a:br>
            <a:r>
              <a:rPr lang="en-AU" dirty="0" smtClean="0"/>
              <a:t>Changing ‘state’</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9600" y="1676400"/>
            <a:ext cx="3810000" cy="3600450"/>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57400"/>
            <a:ext cx="2989179" cy="264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rot="10193483">
            <a:off x="2965039" y="3288137"/>
            <a:ext cx="3735629" cy="253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ight Arrow 6"/>
          <p:cNvSpPr/>
          <p:nvPr/>
        </p:nvSpPr>
        <p:spPr>
          <a:xfrm rot="11042566">
            <a:off x="2823311" y="2400185"/>
            <a:ext cx="4034175" cy="253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60343">
            <a:off x="1681633" y="3697422"/>
            <a:ext cx="4355357"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5048" y="5103674"/>
            <a:ext cx="8915400" cy="1754326"/>
          </a:xfrm>
          <a:prstGeom prst="rect">
            <a:avLst/>
          </a:prstGeom>
          <a:noFill/>
        </p:spPr>
        <p:txBody>
          <a:bodyPr wrap="square" rtlCol="0">
            <a:spAutoFit/>
          </a:bodyPr>
          <a:lstStyle/>
          <a:p>
            <a:r>
              <a:rPr lang="en-AU" dirty="0" smtClean="0"/>
              <a:t>Heat from the sun, gives liquid water molecules (in oceans, lakes and so on) enough energy to EVAPORATE, that is, spread out into a GAS state.</a:t>
            </a:r>
          </a:p>
          <a:p>
            <a:endParaRPr lang="en-AU" dirty="0"/>
          </a:p>
          <a:p>
            <a:r>
              <a:rPr lang="en-AU" dirty="0" smtClean="0"/>
              <a:t>As this GAS (water vapour) rises and gets further from the Earth’s surface, the water molecules lose heat energy and begin to CONDENSE, that is, get closer together and form bonds between molecules. This is how clouds are formed, which leads to rain or even snow.</a:t>
            </a:r>
            <a:endParaRPr lang="en-AU" dirty="0"/>
          </a:p>
        </p:txBody>
      </p:sp>
    </p:spTree>
    <p:extLst>
      <p:ext uri="{BB962C8B-B14F-4D97-AF65-F5344CB8AC3E}">
        <p14:creationId xmlns:p14="http://schemas.microsoft.com/office/powerpoint/2010/main" val="3436064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prstClr val="black"/>
                </a:solidFill>
              </a:rPr>
              <a:t>Task </a:t>
            </a:r>
            <a:r>
              <a:rPr lang="en-AU" dirty="0" smtClean="0">
                <a:solidFill>
                  <a:prstClr val="black"/>
                </a:solidFill>
              </a:rPr>
              <a:t>2: Pearson Textbook p180</a:t>
            </a:r>
            <a:endParaRPr lang="en-AU" dirty="0"/>
          </a:p>
        </p:txBody>
      </p:sp>
      <p:sp>
        <p:nvSpPr>
          <p:cNvPr id="3" name="Content Placeholder 2"/>
          <p:cNvSpPr>
            <a:spLocks noGrp="1"/>
          </p:cNvSpPr>
          <p:nvPr>
            <p:ph idx="1"/>
          </p:nvPr>
        </p:nvSpPr>
        <p:spPr/>
        <p:txBody>
          <a:bodyPr/>
          <a:lstStyle/>
          <a:p>
            <a:pPr marL="0" indent="0">
              <a:buNone/>
            </a:pPr>
            <a:r>
              <a:rPr lang="en-AU" dirty="0" smtClean="0"/>
              <a:t>Go to </a:t>
            </a:r>
            <a:r>
              <a:rPr lang="en-AU" smtClean="0"/>
              <a:t>page </a:t>
            </a:r>
            <a:r>
              <a:rPr lang="en-AU" smtClean="0"/>
              <a:t>CHAPTER 6 10.12 page 180 </a:t>
            </a:r>
            <a:r>
              <a:rPr lang="en-AU" dirty="0" smtClean="0"/>
              <a:t>of your science textbook and read the information under the Water Cycle heading, including the information in the text box next to figure 6.1.7</a:t>
            </a:r>
          </a:p>
          <a:p>
            <a:endParaRPr lang="en-AU" dirty="0" smtClean="0"/>
          </a:p>
          <a:p>
            <a:pPr marL="0" indent="0">
              <a:buNone/>
            </a:pPr>
            <a:r>
              <a:rPr lang="en-AU" dirty="0" smtClean="0"/>
              <a:t>Using this information, fill in the answers to question 1-7 of the Water Processes Crossword</a:t>
            </a:r>
            <a:endParaRPr lang="en-AU" dirty="0"/>
          </a:p>
        </p:txBody>
      </p:sp>
    </p:spTree>
    <p:extLst>
      <p:ext uri="{BB962C8B-B14F-4D97-AF65-F5344CB8AC3E}">
        <p14:creationId xmlns:p14="http://schemas.microsoft.com/office/powerpoint/2010/main" val="26752739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solidFill>
                  <a:prstClr val="black"/>
                </a:solidFill>
                <a:latin typeface="Script MT Bold" pitchFamily="66" charset="0"/>
              </a:rPr>
              <a:t>Task 3</a:t>
            </a:r>
            <a:r>
              <a:rPr lang="en-AU" dirty="0" smtClean="0">
                <a:solidFill>
                  <a:prstClr val="black"/>
                </a:solidFill>
                <a:latin typeface="Script MT Bold" pitchFamily="66" charset="0"/>
              </a:rPr>
              <a:t>: Water Corporation Example</a:t>
            </a:r>
            <a:endParaRPr lang="en-AU" dirty="0">
              <a:latin typeface="Script MT Bold" pitchFamily="66" charset="0"/>
            </a:endParaRPr>
          </a:p>
        </p:txBody>
      </p:sp>
      <p:sp>
        <p:nvSpPr>
          <p:cNvPr id="3" name="Content Placeholder 2"/>
          <p:cNvSpPr>
            <a:spLocks noGrp="1"/>
          </p:cNvSpPr>
          <p:nvPr>
            <p:ph idx="1"/>
          </p:nvPr>
        </p:nvSpPr>
        <p:spPr/>
        <p:txBody>
          <a:bodyPr/>
          <a:lstStyle/>
          <a:p>
            <a:pPr marL="0" indent="0">
              <a:buNone/>
            </a:pPr>
            <a:r>
              <a:rPr lang="en-AU" dirty="0" smtClean="0"/>
              <a:t>Go to the Water Corporation Website link:</a:t>
            </a:r>
          </a:p>
          <a:p>
            <a:pPr marL="0" indent="0">
              <a:buNone/>
            </a:pPr>
            <a:r>
              <a:rPr lang="en-AU" sz="2300" dirty="0">
                <a:hlinkClick r:id="rId3"/>
              </a:rPr>
              <a:t>http://</a:t>
            </a:r>
            <a:r>
              <a:rPr lang="en-AU" sz="2300" dirty="0" smtClean="0">
                <a:hlinkClick r:id="rId3"/>
              </a:rPr>
              <a:t>www.watercorpeducation.com.au/page/19/The-Water-Cycle</a:t>
            </a:r>
            <a:endParaRPr lang="en-AU" sz="2300" dirty="0" smtClean="0"/>
          </a:p>
          <a:p>
            <a:pPr marL="0" indent="0">
              <a:buNone/>
            </a:pPr>
            <a:endParaRPr lang="en-AU" sz="2300" dirty="0"/>
          </a:p>
          <a:p>
            <a:pPr marL="0" indent="0">
              <a:buNone/>
            </a:pPr>
            <a:r>
              <a:rPr lang="en-AU" sz="2300" dirty="0" smtClean="0"/>
              <a:t>Note that the water molecules are going on a journey through 12 stages, in this given example, which is more detailed than the Global example given in your textbook. THIS example includes local use and how water is redirected by human beings.</a:t>
            </a:r>
          </a:p>
          <a:p>
            <a:pPr marL="0" indent="0">
              <a:buNone/>
            </a:pPr>
            <a:endParaRPr lang="en-AU" sz="2300" dirty="0"/>
          </a:p>
          <a:p>
            <a:pPr marL="0" indent="0">
              <a:buNone/>
            </a:pPr>
            <a:r>
              <a:rPr lang="en-AU" sz="2300" dirty="0" smtClean="0"/>
              <a:t>You can use the arrows or the dots (bottom right) to navigate.</a:t>
            </a:r>
            <a:endParaRPr lang="en-AU" sz="23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257800"/>
            <a:ext cx="6692574"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4600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Task 3 Continued….</a:t>
            </a:r>
            <a:endParaRPr lang="en-AU" dirty="0"/>
          </a:p>
        </p:txBody>
      </p:sp>
      <p:pic>
        <p:nvPicPr>
          <p:cNvPr id="3074"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457200" y="2059749"/>
            <a:ext cx="4038600" cy="360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p:cNvSpPr>
            <a:spLocks noGrp="1"/>
          </p:cNvSpPr>
          <p:nvPr>
            <p:ph sz="half" idx="2"/>
          </p:nvPr>
        </p:nvSpPr>
        <p:spPr>
          <a:xfrm>
            <a:off x="4572000" y="1676400"/>
            <a:ext cx="4114800" cy="4524315"/>
          </a:xfrm>
          <a:prstGeom prst="rect">
            <a:avLst/>
          </a:prstGeom>
        </p:spPr>
        <p:txBody>
          <a:bodyPr wrap="square">
            <a:spAutoFit/>
          </a:bodyPr>
          <a:lstStyle/>
          <a:p>
            <a:pPr marL="0" indent="0">
              <a:buNone/>
            </a:pPr>
            <a:r>
              <a:rPr lang="en-AU" sz="2000" dirty="0"/>
              <a:t>On this </a:t>
            </a:r>
            <a:r>
              <a:rPr lang="en-AU" sz="2000" dirty="0" smtClean="0"/>
              <a:t>diagram (other side of your worksheet), </a:t>
            </a:r>
            <a:r>
              <a:rPr lang="en-AU" sz="2000" dirty="0"/>
              <a:t>write down the name for each stage given on the Water Corporation’s water cycle example. Write inside the rectangles</a:t>
            </a:r>
            <a:r>
              <a:rPr lang="en-AU" sz="2000" dirty="0" smtClean="0"/>
              <a:t>.</a:t>
            </a:r>
          </a:p>
          <a:p>
            <a:endParaRPr lang="en-AU" sz="2000" dirty="0"/>
          </a:p>
          <a:p>
            <a:pPr marL="0" indent="0">
              <a:buNone/>
            </a:pPr>
            <a:r>
              <a:rPr lang="en-AU" sz="2000" dirty="0"/>
              <a:t>Also include: 1. whether the water is in liquid, gas or solid form. 2. Where the water is (in the sky, the ocean, a river, a water treatment plant, underground? 3. Between which stages in the cycle does condensation happen? Show this on your diagram above.</a:t>
            </a:r>
          </a:p>
        </p:txBody>
      </p:sp>
    </p:spTree>
    <p:extLst>
      <p:ext uri="{BB962C8B-B14F-4D97-AF65-F5344CB8AC3E}">
        <p14:creationId xmlns:p14="http://schemas.microsoft.com/office/powerpoint/2010/main" val="172466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LineDrawing/>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Human Impacts</a:t>
            </a:r>
            <a:endParaRPr lang="en-AU" dirty="0"/>
          </a:p>
        </p:txBody>
      </p:sp>
      <p:sp>
        <p:nvSpPr>
          <p:cNvPr id="3" name="Content Placeholder 2"/>
          <p:cNvSpPr>
            <a:spLocks noGrp="1"/>
          </p:cNvSpPr>
          <p:nvPr>
            <p:ph idx="1"/>
          </p:nvPr>
        </p:nvSpPr>
        <p:spPr>
          <a:xfrm>
            <a:off x="685800" y="1600200"/>
            <a:ext cx="8229600" cy="4525963"/>
          </a:xfrm>
        </p:spPr>
        <p:txBody>
          <a:bodyPr/>
          <a:lstStyle/>
          <a:p>
            <a:pPr marL="0" indent="0">
              <a:buNone/>
            </a:pPr>
            <a:r>
              <a:rPr lang="en-AU" dirty="0" smtClean="0"/>
              <a:t>In the early settlement period of Western Australia, it was law that anyone owning land had to clear 40% of that land of trees. These trees had been drinking groundwater and had stopped the water rising up through the soil. When those trees were gone, the water level rose and collected salt as it flowed through the soil above it. This has impacted farmers now, as their land is not able to support crops</a:t>
            </a:r>
            <a:endParaRPr lang="en-AU" dirty="0"/>
          </a:p>
        </p:txBody>
      </p:sp>
    </p:spTree>
    <p:extLst>
      <p:ext uri="{BB962C8B-B14F-4D97-AF65-F5344CB8AC3E}">
        <p14:creationId xmlns:p14="http://schemas.microsoft.com/office/powerpoint/2010/main" val="857698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Task 4: Class discussion (groups)</a:t>
            </a:r>
            <a:endParaRPr lang="en-AU" dirty="0"/>
          </a:p>
        </p:txBody>
      </p:sp>
      <p:sp>
        <p:nvSpPr>
          <p:cNvPr id="3" name="Content Placeholder 2"/>
          <p:cNvSpPr>
            <a:spLocks noGrp="1"/>
          </p:cNvSpPr>
          <p:nvPr>
            <p:ph idx="1"/>
          </p:nvPr>
        </p:nvSpPr>
        <p:spPr>
          <a:xfrm>
            <a:off x="914400" y="2209800"/>
            <a:ext cx="8229600" cy="4525963"/>
          </a:xfrm>
        </p:spPr>
        <p:txBody>
          <a:bodyPr>
            <a:normAutofit/>
          </a:bodyPr>
          <a:lstStyle/>
          <a:p>
            <a:pPr marL="0" indent="0">
              <a:buNone/>
            </a:pPr>
            <a:r>
              <a:rPr lang="en-AU" sz="4400" dirty="0" smtClean="0"/>
              <a:t>Can you think of other ways humans have changed the flow of water, by taking water that may have normally been left alone….</a:t>
            </a:r>
            <a:endParaRPr lang="en-AU" sz="4400" dirty="0"/>
          </a:p>
        </p:txBody>
      </p:sp>
    </p:spTree>
    <p:extLst>
      <p:ext uri="{BB962C8B-B14F-4D97-AF65-F5344CB8AC3E}">
        <p14:creationId xmlns:p14="http://schemas.microsoft.com/office/powerpoint/2010/main" val="609129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555</Words>
  <Application>Microsoft Macintosh PowerPoint</Application>
  <PresentationFormat>On-screen Show (4:3)</PresentationFormat>
  <Paragraphs>38</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The Water Cycle</vt:lpstr>
      <vt:lpstr>Task 1: Think-Pair-Share</vt:lpstr>
      <vt:lpstr>Cycles – something going round and round</vt:lpstr>
      <vt:lpstr>Water Cycle Processes….  Changing ‘state’</vt:lpstr>
      <vt:lpstr>Task 2: Pearson Textbook p180</vt:lpstr>
      <vt:lpstr>Task 3: Water Corporation Example</vt:lpstr>
      <vt:lpstr>Task 3 Continued….</vt:lpstr>
      <vt:lpstr>Human Impacts</vt:lpstr>
      <vt:lpstr>Task 4: Class discussion (groups)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Water Cycle</dc:title>
  <dc:creator>Brooke</dc:creator>
  <cp:lastModifiedBy>Mia Lennox</cp:lastModifiedBy>
  <cp:revision>16</cp:revision>
  <dcterms:created xsi:type="dcterms:W3CDTF">2006-08-16T00:00:00Z</dcterms:created>
  <dcterms:modified xsi:type="dcterms:W3CDTF">2012-10-22T00:39:15Z</dcterms:modified>
</cp:coreProperties>
</file>