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613BD-17B6-BD46-893E-9123D256795F}" type="datetimeFigureOut">
              <a:rPr lang="en-US" smtClean="0"/>
              <a:t>23/10/12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39A87D-40A8-A840-B39E-7BF06674E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13BD-17B6-BD46-893E-9123D256795F}" type="datetimeFigureOut">
              <a:rPr lang="en-US" smtClean="0"/>
              <a:t>23/10/12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A87D-40A8-A840-B39E-7BF06674E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13BD-17B6-BD46-893E-9123D256795F}" type="datetimeFigureOut">
              <a:rPr lang="en-US" smtClean="0"/>
              <a:t>23/10/12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A87D-40A8-A840-B39E-7BF06674E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13BD-17B6-BD46-893E-9123D256795F}" type="datetimeFigureOut">
              <a:rPr lang="en-US" smtClean="0"/>
              <a:t>23/10/12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A87D-40A8-A840-B39E-7BF06674EC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13BD-17B6-BD46-893E-9123D256795F}" type="datetimeFigureOut">
              <a:rPr lang="en-US" smtClean="0"/>
              <a:t>23/10/12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A87D-40A8-A840-B39E-7BF06674EC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13BD-17B6-BD46-893E-9123D256795F}" type="datetimeFigureOut">
              <a:rPr lang="en-US" smtClean="0"/>
              <a:t>23/10/12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A87D-40A8-A840-B39E-7BF06674EC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13BD-17B6-BD46-893E-9123D256795F}" type="datetimeFigureOut">
              <a:rPr lang="en-US" smtClean="0"/>
              <a:t>23/10/12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A87D-40A8-A840-B39E-7BF06674EC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13BD-17B6-BD46-893E-9123D256795F}" type="datetimeFigureOut">
              <a:rPr lang="en-US" smtClean="0"/>
              <a:t>23/10/12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A87D-40A8-A840-B39E-7BF06674EC1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13BD-17B6-BD46-893E-9123D256795F}" type="datetimeFigureOut">
              <a:rPr lang="en-US" smtClean="0"/>
              <a:t>23/10/12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A87D-40A8-A840-B39E-7BF06674E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8C613BD-17B6-BD46-893E-9123D256795F}" type="datetimeFigureOut">
              <a:rPr lang="en-US" smtClean="0"/>
              <a:t>23/10/12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A87D-40A8-A840-B39E-7BF06674EC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C613BD-17B6-BD46-893E-9123D256795F}" type="datetimeFigureOut">
              <a:rPr lang="en-US" smtClean="0"/>
              <a:t>23/10/12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039A87D-40A8-A840-B39E-7BF06674EC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F8C613BD-17B6-BD46-893E-9123D256795F}" type="datetimeFigureOut">
              <a:rPr lang="en-US" smtClean="0"/>
              <a:t>23/10/12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039A87D-40A8-A840-B39E-7BF06674EC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Influences on Climate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 from the Sun…</a:t>
            </a:r>
            <a:endParaRPr lang="en-US" dirty="0"/>
          </a:p>
        </p:txBody>
      </p:sp>
      <p:pic>
        <p:nvPicPr>
          <p:cNvPr id="4" name="Picture 3" descr="Ashdale-Chem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4" y="77964"/>
            <a:ext cx="1561163" cy="176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Greenhouse Effect</a:t>
            </a:r>
            <a:endParaRPr lang="en-US" dirty="0"/>
          </a:p>
        </p:txBody>
      </p:sp>
      <p:pic>
        <p:nvPicPr>
          <p:cNvPr id="4" name="Picture 3" descr="Screen Shot 2012-10-15 at 12.06.3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866" y="1174224"/>
            <a:ext cx="5976543" cy="5482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Earth is roughly spherical. It orbits the Sun and </a:t>
            </a:r>
            <a:r>
              <a:rPr lang="en-US" dirty="0" smtClean="0">
                <a:solidFill>
                  <a:srgbClr val="FF0000"/>
                </a:solidFill>
              </a:rPr>
              <a:t>rotates on </a:t>
            </a:r>
            <a:r>
              <a:rPr lang="en-US" dirty="0">
                <a:solidFill>
                  <a:srgbClr val="FF0000"/>
                </a:solidFill>
              </a:rPr>
              <a:t>its own tilted axis.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>
                <a:solidFill>
                  <a:srgbClr val="FF0000"/>
                </a:solidFill>
              </a:rPr>
              <a:t>the tilt of the Earth was different, the </a:t>
            </a:r>
            <a:r>
              <a:rPr lang="en-US" dirty="0" smtClean="0">
                <a:solidFill>
                  <a:srgbClr val="FF0000"/>
                </a:solidFill>
              </a:rPr>
              <a:t>characteristics of </a:t>
            </a:r>
            <a:r>
              <a:rPr lang="en-US" dirty="0">
                <a:solidFill>
                  <a:srgbClr val="FF0000"/>
                </a:solidFill>
              </a:rPr>
              <a:t>the seasons would also be different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As the Earth rotates, the atmosphere and the waters of the oceans are dragged around with it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This </a:t>
            </a:r>
            <a:r>
              <a:rPr lang="en-US" dirty="0">
                <a:solidFill>
                  <a:srgbClr val="FF0000"/>
                </a:solidFill>
              </a:rPr>
              <a:t>movement </a:t>
            </a:r>
            <a:r>
              <a:rPr lang="en-US" dirty="0" smtClean="0">
                <a:solidFill>
                  <a:srgbClr val="FF0000"/>
                </a:solidFill>
              </a:rPr>
              <a:t>influences the </a:t>
            </a:r>
            <a:r>
              <a:rPr lang="en-US" dirty="0">
                <a:solidFill>
                  <a:srgbClr val="FF0000"/>
                </a:solidFill>
              </a:rPr>
              <a:t>circulation of the air and water on a global scale.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 of the Earth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2-10-15 at 12.10.4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56" y="82920"/>
            <a:ext cx="7706653" cy="6775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Ocean currents are continuous</a:t>
            </a:r>
            <a:r>
              <a:rPr lang="en-US" dirty="0" smtClean="0">
                <a:solidFill>
                  <a:srgbClr val="FF0000"/>
                </a:solidFill>
              </a:rPr>
              <a:t> ____________ </a:t>
            </a:r>
            <a:r>
              <a:rPr lang="en-US" dirty="0">
                <a:solidFill>
                  <a:srgbClr val="FF0000"/>
                </a:solidFill>
              </a:rPr>
              <a:t>of ocean </a:t>
            </a:r>
            <a:r>
              <a:rPr lang="en-US" dirty="0" smtClean="0">
                <a:solidFill>
                  <a:srgbClr val="FF0000"/>
                </a:solidFill>
              </a:rPr>
              <a:t>water. They </a:t>
            </a:r>
            <a:r>
              <a:rPr lang="en-US" dirty="0">
                <a:solidFill>
                  <a:srgbClr val="FF0000"/>
                </a:solidFill>
              </a:rPr>
              <a:t>can flow for great distances and cause water to</a:t>
            </a:r>
            <a:r>
              <a:rPr lang="en-US" dirty="0" smtClean="0">
                <a:solidFill>
                  <a:srgbClr val="FF0000"/>
                </a:solidFill>
              </a:rPr>
              <a:t> ___________ continuously </a:t>
            </a:r>
            <a:r>
              <a:rPr lang="en-US" dirty="0">
                <a:solidFill>
                  <a:srgbClr val="FF0000"/>
                </a:solidFill>
              </a:rPr>
              <a:t>around the whole of the Earth.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This circulation plays </a:t>
            </a:r>
            <a:r>
              <a:rPr lang="en-US" dirty="0">
                <a:solidFill>
                  <a:srgbClr val="FF0000"/>
                </a:solidFill>
              </a:rPr>
              <a:t>an important part in determining the</a:t>
            </a:r>
            <a:r>
              <a:rPr lang="en-US" dirty="0" smtClean="0">
                <a:solidFill>
                  <a:srgbClr val="FF0000"/>
                </a:solidFill>
              </a:rPr>
              <a:t> _________ </a:t>
            </a:r>
            <a:r>
              <a:rPr lang="en-US" dirty="0">
                <a:solidFill>
                  <a:srgbClr val="FF0000"/>
                </a:solidFill>
              </a:rPr>
              <a:t>of many </a:t>
            </a:r>
            <a:r>
              <a:rPr lang="en-US" dirty="0" smtClean="0">
                <a:solidFill>
                  <a:srgbClr val="FF0000"/>
                </a:solidFill>
              </a:rPr>
              <a:t>of the </a:t>
            </a:r>
            <a:r>
              <a:rPr lang="en-US" dirty="0">
                <a:solidFill>
                  <a:srgbClr val="FF0000"/>
                </a:solidFill>
              </a:rPr>
              <a:t>Earth’s regions.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Currents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929906"/>
            <a:ext cx="7863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Missing Words: movements, climate, circulate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Currents can be at the surface or deep in the ocean. The </a:t>
            </a:r>
            <a:r>
              <a:rPr lang="en-US" sz="3200" dirty="0" smtClean="0"/>
              <a:t>main causes </a:t>
            </a:r>
            <a:r>
              <a:rPr lang="en-US" sz="3200" dirty="0"/>
              <a:t>of currents are:</a:t>
            </a:r>
            <a:endParaRPr lang="en-US" sz="3200" dirty="0" smtClean="0"/>
          </a:p>
          <a:p>
            <a:pPr lvl="1"/>
            <a:r>
              <a:rPr lang="en-US" sz="3200" dirty="0"/>
              <a:t>w</a:t>
            </a:r>
            <a:r>
              <a:rPr lang="en-US" sz="3200" dirty="0" smtClean="0"/>
              <a:t>ind</a:t>
            </a:r>
          </a:p>
          <a:p>
            <a:pPr lvl="1"/>
            <a:r>
              <a:rPr lang="en-US" sz="3200" dirty="0"/>
              <a:t>t</a:t>
            </a:r>
            <a:r>
              <a:rPr lang="en-US" sz="3200" dirty="0" smtClean="0"/>
              <a:t>emperature</a:t>
            </a:r>
          </a:p>
          <a:p>
            <a:pPr lvl="1"/>
            <a:r>
              <a:rPr lang="en-US" sz="3200" dirty="0" smtClean="0"/>
              <a:t>variations </a:t>
            </a:r>
            <a:r>
              <a:rPr lang="en-US" sz="3200" dirty="0"/>
              <a:t>in salinity (salt levels)</a:t>
            </a:r>
            <a:endParaRPr lang="en-US" sz="3200" dirty="0" smtClean="0"/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rotation of the Earth on its own axis</a:t>
            </a:r>
            <a:endParaRPr lang="en-US" sz="3200" dirty="0" smtClean="0"/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gravitational pull of the Sun and Moon.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Currents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</a:t>
            </a:r>
            <a:r>
              <a:rPr lang="en-US" dirty="0"/>
              <a:t>O</a:t>
            </a:r>
            <a:r>
              <a:rPr lang="en-US" dirty="0" smtClean="0"/>
              <a:t>cean Currents</a:t>
            </a:r>
            <a:endParaRPr lang="en-US" dirty="0"/>
          </a:p>
        </p:txBody>
      </p:sp>
      <p:pic>
        <p:nvPicPr>
          <p:cNvPr id="4" name="Picture 3" descr="Screen Shot 2012-10-15 at 12.17.1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792114"/>
            <a:ext cx="9144001" cy="47695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major surface currents of Earth are caused by wind.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 the major </a:t>
            </a:r>
            <a:r>
              <a:rPr lang="en-US" dirty="0"/>
              <a:t>ocean basins, the currents form the circular </a:t>
            </a:r>
            <a:r>
              <a:rPr lang="en-US" dirty="0" smtClean="0"/>
              <a:t>patterns. </a:t>
            </a:r>
            <a:r>
              <a:rPr lang="en-US" dirty="0"/>
              <a:t>These circular patterns</a:t>
            </a:r>
            <a:r>
              <a:rPr lang="en-US" dirty="0" smtClean="0"/>
              <a:t>, called </a:t>
            </a:r>
            <a:r>
              <a:rPr lang="en-US" dirty="0"/>
              <a:t>gyres, flow in a clockwise direction in the </a:t>
            </a:r>
            <a:r>
              <a:rPr lang="en-US" dirty="0" smtClean="0"/>
              <a:t>northern hemisphere </a:t>
            </a:r>
            <a:r>
              <a:rPr lang="en-US" dirty="0"/>
              <a:t>and anticlockwise in the southern </a:t>
            </a:r>
            <a:r>
              <a:rPr lang="en-US" dirty="0" smtClean="0"/>
              <a:t>hemisphere. </a:t>
            </a:r>
          </a:p>
          <a:p>
            <a:r>
              <a:rPr lang="en-US" dirty="0" smtClean="0"/>
              <a:t>The </a:t>
            </a:r>
            <a:r>
              <a:rPr lang="en-US" dirty="0"/>
              <a:t>circular pattern of gyres is caused by the rotation of </a:t>
            </a:r>
            <a:r>
              <a:rPr lang="en-US" dirty="0" smtClean="0"/>
              <a:t>the Earth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Currents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Deep currents begin at the poles, where extremely cold </a:t>
            </a:r>
            <a:r>
              <a:rPr lang="en-US" dirty="0" smtClean="0"/>
              <a:t>water is </a:t>
            </a:r>
            <a:r>
              <a:rPr lang="en-US" dirty="0"/>
              <a:t>found. They flow through the ocean, carrying very cold </a:t>
            </a:r>
            <a:r>
              <a:rPr lang="en-US" dirty="0" smtClean="0"/>
              <a:t>water along </a:t>
            </a:r>
            <a:r>
              <a:rPr lang="en-US" dirty="0"/>
              <a:t>the bottom.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Currents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2-10-15 at 12.21.3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380795"/>
            <a:ext cx="8229600" cy="6477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Surface currents and deeper currents interact</a:t>
            </a:r>
            <a:r>
              <a:rPr lang="en-US" dirty="0"/>
              <a:t>. Water cycles from deep currents to surface currents, and then back to the deep again, forming the </a:t>
            </a:r>
            <a:r>
              <a:rPr lang="en-US" b="1" dirty="0" err="1"/>
              <a:t>thermohaline</a:t>
            </a:r>
            <a:r>
              <a:rPr lang="en-US" b="1" dirty="0"/>
              <a:t> circulation </a:t>
            </a:r>
            <a:r>
              <a:rPr lang="en-US" dirty="0"/>
              <a:t>(thermo means temperature, </a:t>
            </a:r>
            <a:r>
              <a:rPr lang="en-US" i="1" dirty="0" err="1"/>
              <a:t>haline</a:t>
            </a:r>
            <a:r>
              <a:rPr lang="en-US" i="1" dirty="0"/>
              <a:t> </a:t>
            </a:r>
            <a:r>
              <a:rPr lang="en-US" dirty="0"/>
              <a:t>means salt)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/>
              <a:t>thermohaline</a:t>
            </a:r>
            <a:r>
              <a:rPr lang="en-US" dirty="0"/>
              <a:t> circulation is very slow, taking around 1600 years to complete just one circuit! Scientists commonly call the </a:t>
            </a:r>
            <a:r>
              <a:rPr lang="en-US" dirty="0" err="1"/>
              <a:t>thermohaline</a:t>
            </a:r>
            <a:r>
              <a:rPr lang="en-US" dirty="0"/>
              <a:t> circulation the </a:t>
            </a:r>
            <a:r>
              <a:rPr lang="en-US" b="1" dirty="0"/>
              <a:t>global conveyor belt.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labeled diagram of the water cycle without looking back at your notes. </a:t>
            </a:r>
          </a:p>
          <a:p>
            <a:endParaRPr lang="en-US" dirty="0" smtClean="0"/>
          </a:p>
          <a:p>
            <a:r>
              <a:rPr lang="en-US" dirty="0" smtClean="0"/>
              <a:t>What is the biosphere?</a:t>
            </a:r>
          </a:p>
          <a:p>
            <a:endParaRPr lang="en-US" dirty="0" smtClean="0"/>
          </a:p>
          <a:p>
            <a:r>
              <a:rPr lang="en-US" dirty="0"/>
              <a:t>Explain how decomposers return carbon to </a:t>
            </a:r>
            <a:r>
              <a:rPr lang="en-US" dirty="0" smtClean="0"/>
              <a:t>the atmosphere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global conveyor belt is important because it distributes heat around the globe. By distributing heat, the global conveyor belt affects the climates of the Earth.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5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Sun is the ultimate source of energy for most living things</a:t>
            </a:r>
            <a:r>
              <a:rPr lang="en-US" dirty="0" smtClean="0"/>
              <a:t>, and </a:t>
            </a:r>
            <a:r>
              <a:rPr lang="en-US" dirty="0"/>
              <a:t>it keeps the planet warm enough to support life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Energy from </a:t>
            </a:r>
            <a:r>
              <a:rPr lang="en-US" dirty="0">
                <a:solidFill>
                  <a:srgbClr val="FF0000"/>
                </a:solidFill>
              </a:rPr>
              <a:t>the Sun is a major influence on climate</a:t>
            </a:r>
            <a:r>
              <a:rPr lang="en-US" dirty="0"/>
              <a:t>. However, </a:t>
            </a:r>
            <a:r>
              <a:rPr lang="en-US" dirty="0" smtClean="0"/>
              <a:t>other factors </a:t>
            </a:r>
            <a:r>
              <a:rPr lang="en-US" dirty="0"/>
              <a:t>also influence the world’s climate.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Influences on Climate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Characteristics of the Earth’s</a:t>
            </a:r>
            <a:r>
              <a:rPr lang="en-US" dirty="0" smtClean="0">
                <a:solidFill>
                  <a:srgbClr val="FF0000"/>
                </a:solidFill>
              </a:rPr>
              <a:t> _________ </a:t>
            </a:r>
            <a:r>
              <a:rPr lang="en-US" dirty="0">
                <a:solidFill>
                  <a:srgbClr val="FF0000"/>
                </a:solidFill>
              </a:rPr>
              <a:t>determine how </a:t>
            </a:r>
            <a:r>
              <a:rPr lang="en-US" dirty="0" smtClean="0">
                <a:solidFill>
                  <a:srgbClr val="FF0000"/>
                </a:solidFill>
              </a:rPr>
              <a:t>much of </a:t>
            </a:r>
            <a:r>
              <a:rPr lang="en-US" dirty="0">
                <a:solidFill>
                  <a:srgbClr val="FF0000"/>
                </a:solidFill>
              </a:rPr>
              <a:t>the energy from the Sun is</a:t>
            </a:r>
            <a:r>
              <a:rPr lang="en-US" dirty="0" smtClean="0">
                <a:solidFill>
                  <a:srgbClr val="FF0000"/>
                </a:solidFill>
              </a:rPr>
              <a:t> __________ </a:t>
            </a:r>
            <a:r>
              <a:rPr lang="en-US" dirty="0">
                <a:solidFill>
                  <a:srgbClr val="FF0000"/>
                </a:solidFill>
              </a:rPr>
              <a:t>back into </a:t>
            </a:r>
            <a:r>
              <a:rPr lang="en-US" dirty="0" smtClean="0">
                <a:solidFill>
                  <a:srgbClr val="FF0000"/>
                </a:solidFill>
              </a:rPr>
              <a:t>space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Clouds </a:t>
            </a:r>
            <a:r>
              <a:rPr lang="en-US" dirty="0">
                <a:solidFill>
                  <a:srgbClr val="FF0000"/>
                </a:solidFill>
              </a:rPr>
              <a:t>and the ice of the Arctic </a:t>
            </a:r>
            <a:r>
              <a:rPr lang="en-US" dirty="0" smtClean="0">
                <a:solidFill>
                  <a:srgbClr val="FF0000"/>
                </a:solidFill>
              </a:rPr>
              <a:t>and _________ </a:t>
            </a:r>
            <a:r>
              <a:rPr lang="en-US" dirty="0">
                <a:solidFill>
                  <a:srgbClr val="FF0000"/>
                </a:solidFill>
              </a:rPr>
              <a:t>reflect most of the energy coming in from the </a:t>
            </a:r>
            <a:r>
              <a:rPr lang="en-US" dirty="0" smtClean="0">
                <a:solidFill>
                  <a:srgbClr val="FF0000"/>
                </a:solidFill>
              </a:rPr>
              <a:t>Sun.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Ice </a:t>
            </a:r>
            <a:r>
              <a:rPr lang="en-US" dirty="0">
                <a:solidFill>
                  <a:srgbClr val="FF0000"/>
                </a:solidFill>
              </a:rPr>
              <a:t>reflects about</a:t>
            </a:r>
            <a:r>
              <a:rPr lang="en-US" dirty="0" smtClean="0">
                <a:solidFill>
                  <a:srgbClr val="FF0000"/>
                </a:solidFill>
              </a:rPr>
              <a:t> ____ </a:t>
            </a:r>
            <a:r>
              <a:rPr lang="en-US" dirty="0">
                <a:solidFill>
                  <a:srgbClr val="FF0000"/>
                </a:solidFill>
              </a:rPr>
              <a:t>compared with the dark green forests</a:t>
            </a:r>
            <a:r>
              <a:rPr lang="en-US" dirty="0" smtClean="0">
                <a:solidFill>
                  <a:srgbClr val="FF0000"/>
                </a:solidFill>
              </a:rPr>
              <a:t>, which </a:t>
            </a:r>
            <a:r>
              <a:rPr lang="en-US" dirty="0">
                <a:solidFill>
                  <a:srgbClr val="FF0000"/>
                </a:solidFill>
              </a:rPr>
              <a:t>reflect</a:t>
            </a:r>
            <a:r>
              <a:rPr lang="en-US" dirty="0" smtClean="0">
                <a:solidFill>
                  <a:srgbClr val="FF0000"/>
                </a:solidFill>
              </a:rPr>
              <a:t> ____.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of the Earth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069" y="5545626"/>
            <a:ext cx="8458931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400" dirty="0" smtClean="0"/>
              <a:t>Missing Words: Antarctic, Surface, 84%, Reflected, 14%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of the Earth</a:t>
            </a:r>
            <a:endParaRPr lang="en-US" dirty="0"/>
          </a:p>
        </p:txBody>
      </p:sp>
      <p:pic>
        <p:nvPicPr>
          <p:cNvPr id="4" name="Picture 3" descr="Screen Shot 2012-10-15 at 11.57.56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614" y="1345130"/>
            <a:ext cx="7884941" cy="5512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Nitrogen and </a:t>
            </a:r>
            <a:r>
              <a:rPr lang="en-US" sz="3200" dirty="0"/>
              <a:t>oxygen are the gases that make up most of </a:t>
            </a:r>
            <a:r>
              <a:rPr lang="en-US" sz="3200" dirty="0" smtClean="0"/>
              <a:t>Earth’s atmosphere</a:t>
            </a:r>
            <a:r>
              <a:rPr lang="en-US" sz="3200" dirty="0"/>
              <a:t>, and they have no effect on the radiation </a:t>
            </a:r>
            <a:r>
              <a:rPr lang="en-US" sz="3200" dirty="0" smtClean="0"/>
              <a:t>coming in </a:t>
            </a:r>
            <a:r>
              <a:rPr lang="en-US" sz="3200" dirty="0"/>
              <a:t>from the Sun or on the radiation going back out into space</a:t>
            </a:r>
            <a:r>
              <a:rPr lang="en-US" sz="3200" dirty="0" smtClean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Gases in the Atmosphere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304"/>
            <a:ext cx="8229600" cy="5739988"/>
          </a:xfrm>
        </p:spPr>
        <p:txBody>
          <a:bodyPr>
            <a:noAutofit/>
          </a:bodyPr>
          <a:lstStyle/>
          <a:p>
            <a:r>
              <a:rPr lang="en-US" sz="3200" dirty="0"/>
              <a:t>Water </a:t>
            </a:r>
            <a:r>
              <a:rPr lang="en-US" sz="3200" dirty="0" err="1"/>
              <a:t>vapour</a:t>
            </a:r>
            <a:r>
              <a:rPr lang="en-US" sz="3200" dirty="0"/>
              <a:t>, carbon dioxide, methane, nitrous oxide and ozone all allow the incoming short-wave solar radiation to pass through. However, they absorb the out-going long-wave radiation (heat).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/>
              <a:t>These gases have the effect of trapping heat close to the Earth’s surface, keeping it warmer </a:t>
            </a:r>
          </a:p>
        </p:txBody>
      </p:sp>
    </p:spTree>
    <p:extLst>
      <p:ext uri="{BB962C8B-B14F-4D97-AF65-F5344CB8AC3E}">
        <p14:creationId xmlns:p14="http://schemas.microsoft.com/office/powerpoint/2010/main" val="225565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Water </a:t>
            </a:r>
            <a:r>
              <a:rPr lang="en-US" dirty="0" err="1" smtClean="0">
                <a:solidFill>
                  <a:srgbClr val="FF0000"/>
                </a:solidFill>
              </a:rPr>
              <a:t>vapour</a:t>
            </a:r>
            <a:r>
              <a:rPr lang="en-US" dirty="0" smtClean="0">
                <a:solidFill>
                  <a:srgbClr val="FF0000"/>
                </a:solidFill>
              </a:rPr>
              <a:t>, ______________, methane, nitrous oxide and ozone are called greenhouse gases and cause the greenhouse effect.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___________ effect is the warming of the Earth due to heat being emitted from these gases back to the __________.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Theses gasses act like the glass walls of a greenhouse.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Greenhouse Gases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435" y="5564940"/>
            <a:ext cx="8252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Missing words: greenhouse, carbon dioxide, surface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Greenhouse Effect</a:t>
            </a:r>
            <a:endParaRPr lang="en-US" dirty="0"/>
          </a:p>
        </p:txBody>
      </p:sp>
      <p:pic>
        <p:nvPicPr>
          <p:cNvPr id="4" name="Picture 3" descr="Screen Shot 2012-10-15 at 12.05.0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622" y="1417638"/>
            <a:ext cx="4941005" cy="5440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141</TotalTime>
  <Words>699</Words>
  <Application>Microsoft Macintosh PowerPoint</Application>
  <PresentationFormat>On-screen Show (4:3)</PresentationFormat>
  <Paragraphs>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Influences on Climate</vt:lpstr>
      <vt:lpstr>Revision</vt:lpstr>
      <vt:lpstr>Influences on Climate</vt:lpstr>
      <vt:lpstr>Surface of the Earth</vt:lpstr>
      <vt:lpstr>Surface of the Earth</vt:lpstr>
      <vt:lpstr>Gases in the Atmosphere</vt:lpstr>
      <vt:lpstr>PowerPoint Presentation</vt:lpstr>
      <vt:lpstr>Greenhouse Gases</vt:lpstr>
      <vt:lpstr>Greenhouse Effect</vt:lpstr>
      <vt:lpstr>Greenhouse Effect</vt:lpstr>
      <vt:lpstr>Orientation of the Earth</vt:lpstr>
      <vt:lpstr>PowerPoint Presentation</vt:lpstr>
      <vt:lpstr>Ocean Currents</vt:lpstr>
      <vt:lpstr>Ocean Currents</vt:lpstr>
      <vt:lpstr>Major Ocean Currents</vt:lpstr>
      <vt:lpstr>Surface Currents</vt:lpstr>
      <vt:lpstr>Deep Currents</vt:lpstr>
      <vt:lpstr>PowerPoint Presentation</vt:lpstr>
      <vt:lpstr>PowerPoint Presentation</vt:lpstr>
      <vt:lpstr>PowerPoint Presentation</vt:lpstr>
    </vt:vector>
  </TitlesOfParts>
  <Company>Education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Influences on Climate</dc:title>
  <dc:creator>Daniel Hoath</dc:creator>
  <cp:lastModifiedBy>Mia Lennox</cp:lastModifiedBy>
  <cp:revision>16</cp:revision>
  <dcterms:created xsi:type="dcterms:W3CDTF">2012-10-15T03:33:59Z</dcterms:created>
  <dcterms:modified xsi:type="dcterms:W3CDTF">2012-10-23T07:43:16Z</dcterms:modified>
</cp:coreProperties>
</file>